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3" r:id="rId4"/>
    <p:sldId id="274" r:id="rId5"/>
    <p:sldId id="275" r:id="rId6"/>
    <p:sldId id="277" r:id="rId7"/>
    <p:sldId id="278" r:id="rId8"/>
    <p:sldId id="279" r:id="rId9"/>
    <p:sldId id="280" r:id="rId10"/>
    <p:sldId id="281" r:id="rId11"/>
    <p:sldId id="269" r:id="rId12"/>
    <p:sldId id="270" r:id="rId13"/>
    <p:sldId id="272" r:id="rId14"/>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0"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1063870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1009929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3111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1988579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2261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2823498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94426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416713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3281553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D2CA7B-AAFF-4420-B11A-2D379F4EE62B}"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3006493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D2CA7B-AAFF-4420-B11A-2D379F4EE62B}"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3380697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D2CA7B-AAFF-4420-B11A-2D379F4EE62B}"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2963782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D2CA7B-AAFF-4420-B11A-2D379F4EE62B}"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592731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D2CA7B-AAFF-4420-B11A-2D379F4EE62B}"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1093285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D2CA7B-AAFF-4420-B11A-2D379F4EE62B}"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365762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D2CA7B-AAFF-4420-B11A-2D379F4EE62B}"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24732F-2688-4A05-8409-752EFA62DADF}" type="slidenum">
              <a:rPr lang="en-US" smtClean="0"/>
              <a:t>‹#›</a:t>
            </a:fld>
            <a:endParaRPr lang="en-US"/>
          </a:p>
        </p:txBody>
      </p:sp>
    </p:spTree>
    <p:extLst>
      <p:ext uri="{BB962C8B-B14F-4D97-AF65-F5344CB8AC3E}">
        <p14:creationId xmlns:p14="http://schemas.microsoft.com/office/powerpoint/2010/main" val="578754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D2CA7B-AAFF-4420-B11A-2D379F4EE62B}" type="datetimeFigureOut">
              <a:rPr lang="en-US" smtClean="0"/>
              <a:t>9/3/2026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624732F-2688-4A05-8409-752EFA62DADF}" type="slidenum">
              <a:rPr lang="en-US" smtClean="0"/>
              <a:t>‹#›</a:t>
            </a:fld>
            <a:endParaRPr lang="en-US"/>
          </a:p>
        </p:txBody>
      </p:sp>
    </p:spTree>
    <p:extLst>
      <p:ext uri="{BB962C8B-B14F-4D97-AF65-F5344CB8AC3E}">
        <p14:creationId xmlns:p14="http://schemas.microsoft.com/office/powerpoint/2010/main" val="4418894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7577DEC-D9A5-404D-9789-702F4319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EEA9366-CEA8-4F23-B065-4337F0D836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904A03D6-39B4-4278-9BE1-A07E024499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BE459AF-3736-4886-82E0-9B5DA427B5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36611FF0-65B3-49DB-97C6-1B72AAD0F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F5E04699-59E1-4468-9E7C-83070EEB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F2AE8F13-9A52-4D7F-9637-321EA7CF3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3" name="Subtitle 2">
            <a:extLst>
              <a:ext uri="{FF2B5EF4-FFF2-40B4-BE49-F238E27FC236}">
                <a16:creationId xmlns:a16="http://schemas.microsoft.com/office/drawing/2014/main" id="{3E66072A-D713-4091-9C87-E4FC3CDC6C2C}"/>
              </a:ext>
            </a:extLst>
          </p:cNvPr>
          <p:cNvSpPr>
            <a:spLocks noGrp="1"/>
          </p:cNvSpPr>
          <p:nvPr>
            <p:ph type="subTitle" idx="1"/>
          </p:nvPr>
        </p:nvSpPr>
        <p:spPr>
          <a:xfrm>
            <a:off x="1507067" y="4050833"/>
            <a:ext cx="7766936" cy="1096899"/>
          </a:xfrm>
        </p:spPr>
        <p:txBody>
          <a:bodyPr>
            <a:normAutofit/>
          </a:bodyPr>
          <a:lstStyle/>
          <a:p>
            <a:pPr algn="ctr"/>
            <a:r>
              <a:rPr lang="en-US" sz="3600" dirty="0">
                <a:solidFill>
                  <a:schemeClr val="tx1"/>
                </a:solidFill>
              </a:rPr>
              <a:t> </a:t>
            </a:r>
          </a:p>
        </p:txBody>
      </p:sp>
      <p:sp>
        <p:nvSpPr>
          <p:cNvPr id="2" name="Title 1">
            <a:extLst>
              <a:ext uri="{FF2B5EF4-FFF2-40B4-BE49-F238E27FC236}">
                <a16:creationId xmlns:a16="http://schemas.microsoft.com/office/drawing/2014/main" id="{F32DD08F-1B98-4573-A116-60F59A197C22}"/>
              </a:ext>
            </a:extLst>
          </p:cNvPr>
          <p:cNvSpPr>
            <a:spLocks noGrp="1"/>
          </p:cNvSpPr>
          <p:nvPr>
            <p:ph type="ctrTitle"/>
          </p:nvPr>
        </p:nvSpPr>
        <p:spPr>
          <a:xfrm>
            <a:off x="1507067" y="1950097"/>
            <a:ext cx="7766936" cy="2976465"/>
          </a:xfrm>
        </p:spPr>
        <p:txBody>
          <a:bodyPr>
            <a:noAutofit/>
          </a:bodyPr>
          <a:lstStyle/>
          <a:p>
            <a:pPr algn="ctr">
              <a:lnSpc>
                <a:spcPct val="90000"/>
              </a:lnSpc>
            </a:pPr>
            <a:br>
              <a:rPr lang="en-US" dirty="0"/>
            </a:br>
            <a:r>
              <a:rPr lang="en-US" dirty="0"/>
              <a:t>Pre-Bid Meeting for Daytime Expressway Sweeping 80D51</a:t>
            </a:r>
            <a:br>
              <a:rPr lang="en-US" dirty="0"/>
            </a:br>
            <a:endParaRPr lang="en-US" sz="6000" dirty="0"/>
          </a:p>
        </p:txBody>
      </p:sp>
    </p:spTree>
    <p:extLst>
      <p:ext uri="{BB962C8B-B14F-4D97-AF65-F5344CB8AC3E}">
        <p14:creationId xmlns:p14="http://schemas.microsoft.com/office/powerpoint/2010/main" val="320197645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6D26D-0D01-140A-FD81-2E89398250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9C0E96-74C6-A46D-1EB2-2CE1744323A1}"/>
              </a:ext>
            </a:extLst>
          </p:cNvPr>
          <p:cNvSpPr>
            <a:spLocks noGrp="1"/>
          </p:cNvSpPr>
          <p:nvPr>
            <p:ph type="title"/>
          </p:nvPr>
        </p:nvSpPr>
        <p:spPr>
          <a:xfrm>
            <a:off x="677334" y="609600"/>
            <a:ext cx="8596668" cy="719015"/>
          </a:xfrm>
        </p:spPr>
        <p:txBody>
          <a:bodyPr>
            <a:normAutofit/>
          </a:bodyPr>
          <a:lstStyle/>
          <a:p>
            <a:r>
              <a:rPr lang="en-US" sz="3200" dirty="0"/>
              <a:t>Expressway lane closures allowable hours</a:t>
            </a:r>
          </a:p>
        </p:txBody>
      </p:sp>
      <p:graphicFrame>
        <p:nvGraphicFramePr>
          <p:cNvPr id="5" name="Content Placeholder 4">
            <a:extLst>
              <a:ext uri="{FF2B5EF4-FFF2-40B4-BE49-F238E27FC236}">
                <a16:creationId xmlns:a16="http://schemas.microsoft.com/office/drawing/2014/main" id="{E94F4945-6765-DDAD-F69D-784A08328FF9}"/>
              </a:ext>
            </a:extLst>
          </p:cNvPr>
          <p:cNvGraphicFramePr>
            <a:graphicFrameLocks noGrp="1"/>
          </p:cNvGraphicFramePr>
          <p:nvPr>
            <p:ph sz="half" idx="2"/>
            <p:extLst>
              <p:ext uri="{D42A27DB-BD31-4B8C-83A1-F6EECF244321}">
                <p14:modId xmlns:p14="http://schemas.microsoft.com/office/powerpoint/2010/main" val="665046364"/>
              </p:ext>
            </p:extLst>
          </p:nvPr>
        </p:nvGraphicFramePr>
        <p:xfrm>
          <a:off x="676275" y="1328615"/>
          <a:ext cx="8596670" cy="5206024"/>
        </p:xfrm>
        <a:graphic>
          <a:graphicData uri="http://schemas.openxmlformats.org/drawingml/2006/table">
            <a:tbl>
              <a:tblPr>
                <a:tableStyleId>{5C22544A-7EE6-4342-B048-85BDC9FD1C3A}</a:tableStyleId>
              </a:tblPr>
              <a:tblGrid>
                <a:gridCol w="1914963">
                  <a:extLst>
                    <a:ext uri="{9D8B030D-6E8A-4147-A177-3AD203B41FA5}">
                      <a16:colId xmlns:a16="http://schemas.microsoft.com/office/drawing/2014/main" val="1906242294"/>
                    </a:ext>
                  </a:extLst>
                </a:gridCol>
                <a:gridCol w="2052729">
                  <a:extLst>
                    <a:ext uri="{9D8B030D-6E8A-4147-A177-3AD203B41FA5}">
                      <a16:colId xmlns:a16="http://schemas.microsoft.com/office/drawing/2014/main" val="675320117"/>
                    </a:ext>
                  </a:extLst>
                </a:gridCol>
                <a:gridCol w="1102138">
                  <a:extLst>
                    <a:ext uri="{9D8B030D-6E8A-4147-A177-3AD203B41FA5}">
                      <a16:colId xmlns:a16="http://schemas.microsoft.com/office/drawing/2014/main" val="2672843076"/>
                    </a:ext>
                  </a:extLst>
                </a:gridCol>
                <a:gridCol w="881710">
                  <a:extLst>
                    <a:ext uri="{9D8B030D-6E8A-4147-A177-3AD203B41FA5}">
                      <a16:colId xmlns:a16="http://schemas.microsoft.com/office/drawing/2014/main" val="3997017197"/>
                    </a:ext>
                  </a:extLst>
                </a:gridCol>
                <a:gridCol w="881710">
                  <a:extLst>
                    <a:ext uri="{9D8B030D-6E8A-4147-A177-3AD203B41FA5}">
                      <a16:colId xmlns:a16="http://schemas.microsoft.com/office/drawing/2014/main" val="373455665"/>
                    </a:ext>
                  </a:extLst>
                </a:gridCol>
                <a:gridCol w="881710">
                  <a:extLst>
                    <a:ext uri="{9D8B030D-6E8A-4147-A177-3AD203B41FA5}">
                      <a16:colId xmlns:a16="http://schemas.microsoft.com/office/drawing/2014/main" val="3979806879"/>
                    </a:ext>
                  </a:extLst>
                </a:gridCol>
                <a:gridCol w="881710">
                  <a:extLst>
                    <a:ext uri="{9D8B030D-6E8A-4147-A177-3AD203B41FA5}">
                      <a16:colId xmlns:a16="http://schemas.microsoft.com/office/drawing/2014/main" val="2426942409"/>
                    </a:ext>
                  </a:extLst>
                </a:gridCol>
              </a:tblGrid>
              <a:tr h="388313">
                <a:tc rowSpan="12">
                  <a:txBody>
                    <a:bodyPr/>
                    <a:lstStyle/>
                    <a:p>
                      <a:pPr algn="ctr" fontAlgn="ctr">
                        <a:buNone/>
                      </a:pPr>
                      <a:r>
                        <a:rPr lang="en-US" sz="800" u="none" strike="noStrike">
                          <a:effectLst/>
                        </a:rPr>
                        <a:t>DAN RYAN</a:t>
                      </a:r>
                      <a:endParaRPr lang="en-US" sz="800" b="0" i="0" u="none" strike="noStrike">
                        <a:solidFill>
                          <a:srgbClr val="000000"/>
                        </a:solidFill>
                        <a:effectLst/>
                        <a:latin typeface="Aptos Narrow" panose="020B0004020202020204" pitchFamily="34" charset="0"/>
                      </a:endParaRPr>
                    </a:p>
                  </a:txBody>
                  <a:tcPr marL="6706" marR="6706" marT="6706" marB="0" anchor="ctr"/>
                </a:tc>
                <a:tc rowSpan="3">
                  <a:txBody>
                    <a:bodyPr/>
                    <a:lstStyle/>
                    <a:p>
                      <a:pPr algn="ctr" fontAlgn="ctr">
                        <a:buNone/>
                      </a:pPr>
                      <a:r>
                        <a:rPr lang="en-US" sz="800" u="none" strike="noStrike" dirty="0">
                          <a:effectLst/>
                        </a:rPr>
                        <a:t>I-57 TO 71ST</a:t>
                      </a:r>
                      <a:endParaRPr lang="en-US" sz="800" b="0" i="0" u="none" strike="noStrike" dirty="0">
                        <a:solidFill>
                          <a:srgbClr val="000000"/>
                        </a:solidFill>
                        <a:effectLst/>
                        <a:latin typeface="Aptos Narrow" panose="020B0004020202020204" pitchFamily="34" charset="0"/>
                      </a:endParaRPr>
                    </a:p>
                  </a:txBody>
                  <a:tcPr marL="6706" marR="6706" marT="6706"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3:00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1939897062"/>
                  </a:ext>
                </a:extLst>
              </a:tr>
              <a:tr h="20787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413045876"/>
                  </a:ext>
                </a:extLst>
              </a:tr>
              <a:tr h="20787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3882790437"/>
                  </a:ext>
                </a:extLst>
              </a:tr>
              <a:tr h="388313">
                <a:tc vMerge="1">
                  <a:txBody>
                    <a:bodyPr/>
                    <a:lstStyle/>
                    <a:p>
                      <a:endParaRPr lang="en-US"/>
                    </a:p>
                  </a:txBody>
                  <a:tcPr/>
                </a:tc>
                <a:tc rowSpan="3">
                  <a:txBody>
                    <a:bodyPr/>
                    <a:lstStyle/>
                    <a:p>
                      <a:pPr algn="ctr" fontAlgn="ctr">
                        <a:buNone/>
                      </a:pPr>
                      <a:r>
                        <a:rPr lang="en-US" sz="800" u="none" strike="noStrike">
                          <a:effectLst/>
                        </a:rPr>
                        <a:t>67TH TO 31ST           (EXPRESS LANES)</a:t>
                      </a:r>
                      <a:endParaRPr lang="en-US" sz="800" b="0" i="0" u="none" strike="noStrike">
                        <a:solidFill>
                          <a:srgbClr val="000000"/>
                        </a:solidFill>
                        <a:effectLst/>
                        <a:latin typeface="Aptos Narrow" panose="020B0004020202020204" pitchFamily="34" charset="0"/>
                      </a:endParaRPr>
                    </a:p>
                  </a:txBody>
                  <a:tcPr marL="6706" marR="6706" marT="6706"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3:00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1942456015"/>
                  </a:ext>
                </a:extLst>
              </a:tr>
              <a:tr h="20787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8:00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1:30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3947639819"/>
                  </a:ext>
                </a:extLst>
              </a:tr>
              <a:tr h="20787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879589289"/>
                  </a:ext>
                </a:extLst>
              </a:tr>
              <a:tr h="388313">
                <a:tc vMerge="1">
                  <a:txBody>
                    <a:bodyPr/>
                    <a:lstStyle/>
                    <a:p>
                      <a:endParaRPr lang="en-US"/>
                    </a:p>
                  </a:txBody>
                  <a:tcPr/>
                </a:tc>
                <a:tc rowSpan="3">
                  <a:txBody>
                    <a:bodyPr/>
                    <a:lstStyle/>
                    <a:p>
                      <a:pPr algn="ctr" fontAlgn="ctr">
                        <a:buNone/>
                      </a:pPr>
                      <a:r>
                        <a:rPr lang="en-US" sz="800" u="none" strike="noStrike">
                          <a:effectLst/>
                        </a:rPr>
                        <a:t>67TH TO 31ST           (LOCAL LANES)</a:t>
                      </a:r>
                      <a:endParaRPr lang="en-US" sz="800" b="0" i="0" u="none" strike="noStrike">
                        <a:solidFill>
                          <a:srgbClr val="000000"/>
                        </a:solidFill>
                        <a:effectLst/>
                        <a:latin typeface="Aptos Narrow" panose="020B0004020202020204" pitchFamily="34" charset="0"/>
                      </a:endParaRPr>
                    </a:p>
                  </a:txBody>
                  <a:tcPr marL="6706" marR="6706" marT="6706"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3:00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404381161"/>
                  </a:ext>
                </a:extLst>
              </a:tr>
              <a:tr h="20787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18212363"/>
                  </a:ext>
                </a:extLst>
              </a:tr>
              <a:tr h="20787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652943062"/>
                  </a:ext>
                </a:extLst>
              </a:tr>
              <a:tr h="388313">
                <a:tc vMerge="1">
                  <a:txBody>
                    <a:bodyPr/>
                    <a:lstStyle/>
                    <a:p>
                      <a:endParaRPr lang="en-US"/>
                    </a:p>
                  </a:txBody>
                  <a:tcPr/>
                </a:tc>
                <a:tc rowSpan="3">
                  <a:txBody>
                    <a:bodyPr/>
                    <a:lstStyle/>
                    <a:p>
                      <a:pPr algn="ctr" fontAlgn="ctr">
                        <a:buNone/>
                      </a:pPr>
                      <a:r>
                        <a:rPr lang="en-US" sz="800" u="none" strike="noStrike">
                          <a:effectLst/>
                        </a:rPr>
                        <a:t>31ST TO I-290</a:t>
                      </a:r>
                      <a:endParaRPr lang="en-US" sz="800" b="0" i="0" u="none" strike="noStrike">
                        <a:solidFill>
                          <a:srgbClr val="000000"/>
                        </a:solidFill>
                        <a:effectLst/>
                        <a:latin typeface="Aptos Narrow" panose="020B0004020202020204" pitchFamily="34" charset="0"/>
                      </a:endParaRPr>
                    </a:p>
                  </a:txBody>
                  <a:tcPr marL="6706" marR="6706" marT="6706"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1714387188"/>
                  </a:ext>
                </a:extLst>
              </a:tr>
              <a:tr h="38831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2572758609"/>
                  </a:ext>
                </a:extLst>
              </a:tr>
              <a:tr h="218268">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2447323657"/>
                  </a:ext>
                </a:extLst>
              </a:tr>
              <a:tr h="388313">
                <a:tc rowSpan="6">
                  <a:txBody>
                    <a:bodyPr/>
                    <a:lstStyle/>
                    <a:p>
                      <a:pPr algn="ctr" fontAlgn="ctr">
                        <a:buNone/>
                      </a:pPr>
                      <a:r>
                        <a:rPr lang="en-US" sz="800" u="none" strike="noStrike">
                          <a:effectLst/>
                        </a:rPr>
                        <a:t>EDENS</a:t>
                      </a:r>
                      <a:endParaRPr lang="en-US" sz="800" b="0" i="0" u="none" strike="noStrike">
                        <a:solidFill>
                          <a:srgbClr val="000000"/>
                        </a:solidFill>
                        <a:effectLst/>
                        <a:latin typeface="Aptos Narrow" panose="020B0004020202020204" pitchFamily="34" charset="0"/>
                      </a:endParaRPr>
                    </a:p>
                  </a:txBody>
                  <a:tcPr marL="6706" marR="6706" marT="6706" marB="0" anchor="ctr"/>
                </a:tc>
                <a:tc rowSpan="3">
                  <a:txBody>
                    <a:bodyPr/>
                    <a:lstStyle/>
                    <a:p>
                      <a:pPr algn="ctr" fontAlgn="ctr">
                        <a:buNone/>
                      </a:pPr>
                      <a:r>
                        <a:rPr lang="en-US" sz="800" u="none" strike="noStrike">
                          <a:effectLst/>
                        </a:rPr>
                        <a:t>WEST PARK AVE TO CLAVEY</a:t>
                      </a:r>
                      <a:endParaRPr lang="en-US" sz="800" b="0" i="0" u="none" strike="noStrike">
                        <a:solidFill>
                          <a:srgbClr val="000000"/>
                        </a:solidFill>
                        <a:effectLst/>
                        <a:latin typeface="Aptos Narrow" panose="020B0004020202020204" pitchFamily="34" charset="0"/>
                      </a:endParaRPr>
                    </a:p>
                  </a:txBody>
                  <a:tcPr marL="6706" marR="6706" marT="6706"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3416180936"/>
                  </a:ext>
                </a:extLst>
              </a:tr>
              <a:tr h="38831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1262886412"/>
                  </a:ext>
                </a:extLst>
              </a:tr>
              <a:tr h="20787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469512168"/>
                  </a:ext>
                </a:extLst>
              </a:tr>
              <a:tr h="388313">
                <a:tc vMerge="1">
                  <a:txBody>
                    <a:bodyPr/>
                    <a:lstStyle/>
                    <a:p>
                      <a:endParaRPr lang="en-US"/>
                    </a:p>
                  </a:txBody>
                  <a:tcPr/>
                </a:tc>
                <a:tc rowSpan="3">
                  <a:txBody>
                    <a:bodyPr/>
                    <a:lstStyle/>
                    <a:p>
                      <a:pPr algn="ctr" fontAlgn="ctr">
                        <a:buNone/>
                      </a:pPr>
                      <a:r>
                        <a:rPr lang="en-US" sz="800" u="none" strike="noStrike">
                          <a:effectLst/>
                        </a:rPr>
                        <a:t>CLAVEY TO KENNEDY JUNCTION</a:t>
                      </a:r>
                      <a:endParaRPr lang="en-US" sz="800" b="0" i="0" u="none" strike="noStrike">
                        <a:solidFill>
                          <a:srgbClr val="000000"/>
                        </a:solidFill>
                        <a:effectLst/>
                        <a:latin typeface="Aptos Narrow" panose="020B0004020202020204" pitchFamily="34" charset="0"/>
                      </a:endParaRPr>
                    </a:p>
                  </a:txBody>
                  <a:tcPr marL="6706" marR="6706" marT="6706"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4161889569"/>
                  </a:ext>
                </a:extLst>
              </a:tr>
              <a:tr h="207873">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9:30 PM</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r" fontAlgn="b">
                        <a:buNone/>
                      </a:pPr>
                      <a:r>
                        <a:rPr lang="en-US" sz="800" u="none" strike="noStrike">
                          <a:effectLst/>
                        </a:rPr>
                        <a:t>1:30 PM</a:t>
                      </a:r>
                      <a:endParaRPr lang="en-US" sz="800" b="0" i="0" u="none" strike="noStrike">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333317153"/>
                  </a:ext>
                </a:extLst>
              </a:tr>
              <a:tr h="218268">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706" marR="6706" marT="6706" marB="0" anchor="b"/>
                </a:tc>
                <a:tc>
                  <a:txBody>
                    <a:bodyPr/>
                    <a:lstStyle/>
                    <a:p>
                      <a:pPr algn="l" fontAlgn="b">
                        <a:buNone/>
                      </a:pPr>
                      <a:r>
                        <a:rPr lang="en-US" sz="800" u="none" strike="noStrike" dirty="0">
                          <a:effectLst/>
                        </a:rPr>
                        <a:t> </a:t>
                      </a:r>
                      <a:endParaRPr lang="en-US" sz="800" b="0" i="0" u="none" strike="noStrike" dirty="0">
                        <a:solidFill>
                          <a:srgbClr val="000000"/>
                        </a:solidFill>
                        <a:effectLst/>
                        <a:latin typeface="Aptos Narrow" panose="020B0004020202020204" pitchFamily="34" charset="0"/>
                      </a:endParaRPr>
                    </a:p>
                  </a:txBody>
                  <a:tcPr marL="6706" marR="6706" marT="6706" marB="0" anchor="b"/>
                </a:tc>
                <a:extLst>
                  <a:ext uri="{0D108BD9-81ED-4DB2-BD59-A6C34878D82A}">
                    <a16:rowId xmlns:a16="http://schemas.microsoft.com/office/drawing/2014/main" val="3168778808"/>
                  </a:ext>
                </a:extLst>
              </a:tr>
            </a:tbl>
          </a:graphicData>
        </a:graphic>
      </p:graphicFrame>
    </p:spTree>
    <p:extLst>
      <p:ext uri="{BB962C8B-B14F-4D97-AF65-F5344CB8AC3E}">
        <p14:creationId xmlns:p14="http://schemas.microsoft.com/office/powerpoint/2010/main" val="3966462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B98F7-77DF-466F-9E2A-6053E68F9748}"/>
              </a:ext>
            </a:extLst>
          </p:cNvPr>
          <p:cNvSpPr>
            <a:spLocks noGrp="1"/>
          </p:cNvSpPr>
          <p:nvPr>
            <p:ph type="title"/>
          </p:nvPr>
        </p:nvSpPr>
        <p:spPr/>
        <p:txBody>
          <a:bodyPr/>
          <a:lstStyle/>
          <a:p>
            <a:pPr algn="ctr"/>
            <a:r>
              <a:rPr lang="en-US" b="1" dirty="0"/>
              <a:t>Payment Schedule</a:t>
            </a:r>
            <a:br>
              <a:rPr lang="en-US" dirty="0"/>
            </a:br>
            <a:endParaRPr lang="en-US" dirty="0"/>
          </a:p>
        </p:txBody>
      </p:sp>
      <p:sp>
        <p:nvSpPr>
          <p:cNvPr id="3" name="Content Placeholder 2">
            <a:extLst>
              <a:ext uri="{FF2B5EF4-FFF2-40B4-BE49-F238E27FC236}">
                <a16:creationId xmlns:a16="http://schemas.microsoft.com/office/drawing/2014/main" id="{9983E7FC-C410-4374-A8FE-014DB31B5B5C}"/>
              </a:ext>
            </a:extLst>
          </p:cNvPr>
          <p:cNvSpPr>
            <a:spLocks noGrp="1"/>
          </p:cNvSpPr>
          <p:nvPr>
            <p:ph idx="1"/>
          </p:nvPr>
        </p:nvSpPr>
        <p:spPr>
          <a:xfrm>
            <a:off x="677334" y="2415687"/>
            <a:ext cx="8596668" cy="2719664"/>
          </a:xfrm>
        </p:spPr>
        <p:txBody>
          <a:bodyPr/>
          <a:lstStyle/>
          <a:p>
            <a:r>
              <a:rPr lang="en-US" sz="2800" dirty="0"/>
              <a:t>When a Work Order has been completed to the satisfaction of the District a pay estimate will be put together.  A meeting with the contractor will need to be set up to sign paperwork to agree on Quantities. Once all paperwork and Quantities are done a pay request will be processed.</a:t>
            </a:r>
          </a:p>
          <a:p>
            <a:endParaRPr lang="en-US" dirty="0"/>
          </a:p>
        </p:txBody>
      </p:sp>
    </p:spTree>
    <p:extLst>
      <p:ext uri="{BB962C8B-B14F-4D97-AF65-F5344CB8AC3E}">
        <p14:creationId xmlns:p14="http://schemas.microsoft.com/office/powerpoint/2010/main" val="955566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52226-33A3-4CAF-8A90-D393B0CE9946}"/>
              </a:ext>
            </a:extLst>
          </p:cNvPr>
          <p:cNvSpPr>
            <a:spLocks noGrp="1"/>
          </p:cNvSpPr>
          <p:nvPr>
            <p:ph type="title"/>
          </p:nvPr>
        </p:nvSpPr>
        <p:spPr/>
        <p:txBody>
          <a:bodyPr/>
          <a:lstStyle/>
          <a:p>
            <a:pPr algn="ctr"/>
            <a:r>
              <a:rPr lang="en-US" sz="4000" b="1" dirty="0"/>
              <a:t>Daily </a:t>
            </a:r>
            <a:r>
              <a:rPr lang="en-US" b="1" dirty="0"/>
              <a:t>Schedule</a:t>
            </a:r>
            <a:r>
              <a:rPr lang="en-US" sz="4000" b="1" dirty="0"/>
              <a:t> and Work Complete</a:t>
            </a:r>
            <a:br>
              <a:rPr lang="en-US" dirty="0"/>
            </a:br>
            <a:endParaRPr lang="en-US" dirty="0"/>
          </a:p>
        </p:txBody>
      </p:sp>
      <p:sp>
        <p:nvSpPr>
          <p:cNvPr id="3" name="Content Placeholder 2">
            <a:extLst>
              <a:ext uri="{FF2B5EF4-FFF2-40B4-BE49-F238E27FC236}">
                <a16:creationId xmlns:a16="http://schemas.microsoft.com/office/drawing/2014/main" id="{4D915682-1EFF-40E1-A057-17D0F25076B5}"/>
              </a:ext>
            </a:extLst>
          </p:cNvPr>
          <p:cNvSpPr>
            <a:spLocks noGrp="1"/>
          </p:cNvSpPr>
          <p:nvPr>
            <p:ph idx="1"/>
          </p:nvPr>
        </p:nvSpPr>
        <p:spPr/>
        <p:txBody>
          <a:bodyPr/>
          <a:lstStyle/>
          <a:p>
            <a:pPr lvl="1"/>
            <a:r>
              <a:rPr lang="en-US" sz="1800" dirty="0"/>
              <a:t>A daily schedule must be submitted no later than 6:30am every morning.</a:t>
            </a:r>
          </a:p>
          <a:p>
            <a:pPr lvl="1"/>
            <a:r>
              <a:rPr lang="en-US" sz="1800" dirty="0"/>
              <a:t>A daily work complete must be submitted by 6:30am the following day.</a:t>
            </a:r>
          </a:p>
          <a:p>
            <a:pPr lvl="1"/>
            <a:r>
              <a:rPr lang="en-US" sz="1800" dirty="0"/>
              <a:t>If a daily schedule or work complete has not been submitted, the contractor will not be allowed to work that day and will be charged with that day and will not receive a reprieve for that day if requested.</a:t>
            </a:r>
          </a:p>
          <a:p>
            <a:pPr lvl="1"/>
            <a:r>
              <a:rPr lang="en-US" sz="1800" dirty="0"/>
              <a:t>Keep the inspector and RE in the loop through out the day.  If there is a change in the location or availability of the areas to be worked on or changes in times (show up or Leaving).  Its best to contact the RE and/or the inspector and inform them of the changes.</a:t>
            </a:r>
          </a:p>
          <a:p>
            <a:endParaRPr lang="en-US" dirty="0"/>
          </a:p>
        </p:txBody>
      </p:sp>
    </p:spTree>
    <p:extLst>
      <p:ext uri="{BB962C8B-B14F-4D97-AF65-F5344CB8AC3E}">
        <p14:creationId xmlns:p14="http://schemas.microsoft.com/office/powerpoint/2010/main" val="2050620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54581-029F-4778-BE63-F8E104E0275A}"/>
              </a:ext>
            </a:extLst>
          </p:cNvPr>
          <p:cNvSpPr>
            <a:spLocks noGrp="1"/>
          </p:cNvSpPr>
          <p:nvPr>
            <p:ph type="title"/>
          </p:nvPr>
        </p:nvSpPr>
        <p:spPr>
          <a:xfrm>
            <a:off x="677334" y="609600"/>
            <a:ext cx="8596668" cy="734008"/>
          </a:xfrm>
        </p:spPr>
        <p:txBody>
          <a:bodyPr>
            <a:normAutofit fontScale="90000"/>
          </a:bodyPr>
          <a:lstStyle/>
          <a:p>
            <a:pPr algn="ctr"/>
            <a:r>
              <a:rPr lang="en-US" sz="4000" b="1" dirty="0"/>
              <a:t>Safety</a:t>
            </a:r>
            <a:br>
              <a:rPr lang="en-US" dirty="0"/>
            </a:br>
            <a:endParaRPr lang="en-US" dirty="0"/>
          </a:p>
        </p:txBody>
      </p:sp>
      <p:sp>
        <p:nvSpPr>
          <p:cNvPr id="3" name="Content Placeholder 2">
            <a:extLst>
              <a:ext uri="{FF2B5EF4-FFF2-40B4-BE49-F238E27FC236}">
                <a16:creationId xmlns:a16="http://schemas.microsoft.com/office/drawing/2014/main" id="{99015FDA-7E08-4FF8-A338-CF6E5343FDF0}"/>
              </a:ext>
            </a:extLst>
          </p:cNvPr>
          <p:cNvSpPr>
            <a:spLocks noGrp="1"/>
          </p:cNvSpPr>
          <p:nvPr>
            <p:ph idx="1"/>
          </p:nvPr>
        </p:nvSpPr>
        <p:spPr>
          <a:xfrm>
            <a:off x="677334" y="1427584"/>
            <a:ext cx="8596668" cy="5010537"/>
          </a:xfrm>
        </p:spPr>
        <p:txBody>
          <a:bodyPr>
            <a:normAutofit/>
          </a:bodyPr>
          <a:lstStyle/>
          <a:p>
            <a:pPr lvl="1"/>
            <a:r>
              <a:rPr lang="en-US" sz="2000" dirty="0"/>
              <a:t>All Equipment used for the purpose of Sweeping on the Expressway must have high intensity amber strobes, headlights and flasher must be on while working.</a:t>
            </a:r>
          </a:p>
          <a:p>
            <a:pPr lvl="1"/>
            <a:r>
              <a:rPr lang="en-US" sz="2000" dirty="0"/>
              <a:t>All personnel working under this contract will be required to wear approved Flagger vest when not in a vehicle.</a:t>
            </a:r>
          </a:p>
          <a:p>
            <a:pPr lvl="1"/>
            <a:r>
              <a:rPr lang="en-US" sz="2000" dirty="0"/>
              <a:t>At no time will any construction personnel enter the live lane of traffic.</a:t>
            </a:r>
          </a:p>
          <a:p>
            <a:pPr lvl="1"/>
            <a:r>
              <a:rPr lang="en-US" sz="2000" dirty="0"/>
              <a:t>At no time should construction personnel walk along the live lane of traffic without the proper shoulder closure and equipment.</a:t>
            </a:r>
          </a:p>
          <a:p>
            <a:pPr lvl="1"/>
            <a:r>
              <a:rPr lang="en-US" sz="2000" dirty="0"/>
              <a:t>Before any Work Orders will be issued, an inspection of safety equipment, including signs, cones, strobes and vest will be conducted.  If everything meets the minimum requirements, we will proceed with issuing Work Orders for the projects.</a:t>
            </a:r>
          </a:p>
          <a:p>
            <a:endParaRPr lang="en-US" dirty="0"/>
          </a:p>
        </p:txBody>
      </p:sp>
    </p:spTree>
    <p:extLst>
      <p:ext uri="{BB962C8B-B14F-4D97-AF65-F5344CB8AC3E}">
        <p14:creationId xmlns:p14="http://schemas.microsoft.com/office/powerpoint/2010/main" val="304964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59CE6-B22D-4B51-826E-0BCBE651878D}"/>
              </a:ext>
            </a:extLst>
          </p:cNvPr>
          <p:cNvSpPr>
            <a:spLocks noGrp="1"/>
          </p:cNvSpPr>
          <p:nvPr>
            <p:ph type="title"/>
          </p:nvPr>
        </p:nvSpPr>
        <p:spPr/>
        <p:txBody>
          <a:bodyPr/>
          <a:lstStyle/>
          <a:p>
            <a:pPr algn="ctr"/>
            <a:r>
              <a:rPr lang="en-US" dirty="0"/>
              <a:t>Description of Project</a:t>
            </a:r>
          </a:p>
        </p:txBody>
      </p:sp>
      <p:sp>
        <p:nvSpPr>
          <p:cNvPr id="7" name="Content Placeholder 6">
            <a:extLst>
              <a:ext uri="{FF2B5EF4-FFF2-40B4-BE49-F238E27FC236}">
                <a16:creationId xmlns:a16="http://schemas.microsoft.com/office/drawing/2014/main" id="{E2886481-FA06-EA80-EC25-F5BC88AD8131}"/>
              </a:ext>
            </a:extLst>
          </p:cNvPr>
          <p:cNvSpPr>
            <a:spLocks noGrp="1"/>
          </p:cNvSpPr>
          <p:nvPr>
            <p:ph idx="1"/>
          </p:nvPr>
        </p:nvSpPr>
        <p:spPr>
          <a:xfrm>
            <a:off x="677334" y="1539551"/>
            <a:ext cx="8596668" cy="1320801"/>
          </a:xfrm>
          <a:noFill/>
        </p:spPr>
        <p:txBody>
          <a:bodyPr>
            <a:normAutofit fontScale="92500" lnSpcReduction="10000"/>
          </a:bodyPr>
          <a:lstStyle/>
          <a:p>
            <a:pPr marL="0" indent="0" algn="ctr">
              <a:buNone/>
            </a:pPr>
            <a:r>
              <a:rPr lang="en-US" dirty="0"/>
              <a:t>Full Expressway Cleaning Cycle and Supplemental Sweeping shall consist of the pickup, removal and satisfactory disposal of limbs, sticks, leaves, sand, stones, dirt, weeds, debris, deceased animal carcasses, refuse, Litter and any other rubbish which has accumulated on the highway areas located on various State maintained expressway routes located within the counties of Cook, DuPage, Lake and Will.</a:t>
            </a:r>
          </a:p>
        </p:txBody>
      </p:sp>
    </p:spTree>
    <p:extLst>
      <p:ext uri="{BB962C8B-B14F-4D97-AF65-F5344CB8AC3E}">
        <p14:creationId xmlns:p14="http://schemas.microsoft.com/office/powerpoint/2010/main" val="2963728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7EAE8-EC8E-ABB6-A0C7-307E3B77CA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51E85D-1E22-F081-6CFA-70D205BE2052}"/>
              </a:ext>
            </a:extLst>
          </p:cNvPr>
          <p:cNvSpPr>
            <a:spLocks noGrp="1"/>
          </p:cNvSpPr>
          <p:nvPr>
            <p:ph type="title"/>
          </p:nvPr>
        </p:nvSpPr>
        <p:spPr>
          <a:xfrm>
            <a:off x="677334" y="578499"/>
            <a:ext cx="8596668" cy="662472"/>
          </a:xfrm>
        </p:spPr>
        <p:txBody>
          <a:bodyPr/>
          <a:lstStyle/>
          <a:p>
            <a:pPr algn="ctr"/>
            <a:r>
              <a:rPr lang="en-US" dirty="0"/>
              <a:t>Prosecution Of Work</a:t>
            </a:r>
          </a:p>
        </p:txBody>
      </p:sp>
      <p:sp>
        <p:nvSpPr>
          <p:cNvPr id="4" name="Text Placeholder 3">
            <a:extLst>
              <a:ext uri="{FF2B5EF4-FFF2-40B4-BE49-F238E27FC236}">
                <a16:creationId xmlns:a16="http://schemas.microsoft.com/office/drawing/2014/main" id="{056179D2-2BC3-44CC-5175-612695E62122}"/>
              </a:ext>
            </a:extLst>
          </p:cNvPr>
          <p:cNvSpPr>
            <a:spLocks noGrp="1"/>
          </p:cNvSpPr>
          <p:nvPr>
            <p:ph type="body" sz="quarter" idx="3"/>
          </p:nvPr>
        </p:nvSpPr>
        <p:spPr>
          <a:xfrm>
            <a:off x="5088383" y="2640561"/>
            <a:ext cx="4185618" cy="496493"/>
          </a:xfrm>
        </p:spPr>
        <p:txBody>
          <a:bodyPr/>
          <a:lstStyle/>
          <a:p>
            <a:pPr algn="ctr"/>
            <a:r>
              <a:rPr lang="en-US" dirty="0"/>
              <a:t>Work Order Schedule</a:t>
            </a:r>
          </a:p>
        </p:txBody>
      </p:sp>
      <p:sp>
        <p:nvSpPr>
          <p:cNvPr id="3" name="Text Placeholder 2">
            <a:extLst>
              <a:ext uri="{FF2B5EF4-FFF2-40B4-BE49-F238E27FC236}">
                <a16:creationId xmlns:a16="http://schemas.microsoft.com/office/drawing/2014/main" id="{EFFE5212-D2D6-CBC1-2404-AB30A296FD4C}"/>
              </a:ext>
            </a:extLst>
          </p:cNvPr>
          <p:cNvSpPr>
            <a:spLocks noGrp="1"/>
          </p:cNvSpPr>
          <p:nvPr>
            <p:ph type="body" idx="1"/>
          </p:nvPr>
        </p:nvSpPr>
        <p:spPr>
          <a:xfrm>
            <a:off x="494647" y="2640562"/>
            <a:ext cx="4366721" cy="496493"/>
          </a:xfrm>
        </p:spPr>
        <p:txBody>
          <a:bodyPr/>
          <a:lstStyle/>
          <a:p>
            <a:pPr algn="ctr"/>
            <a:r>
              <a:rPr lang="en-US" dirty="0"/>
              <a:t>Interim Completion Dates</a:t>
            </a:r>
          </a:p>
        </p:txBody>
      </p:sp>
      <p:sp>
        <p:nvSpPr>
          <p:cNvPr id="7" name="Content Placeholder 6">
            <a:extLst>
              <a:ext uri="{FF2B5EF4-FFF2-40B4-BE49-F238E27FC236}">
                <a16:creationId xmlns:a16="http://schemas.microsoft.com/office/drawing/2014/main" id="{85AA3350-8ACC-C203-7530-051F61B544F0}"/>
              </a:ext>
            </a:extLst>
          </p:cNvPr>
          <p:cNvSpPr>
            <a:spLocks noGrp="1"/>
          </p:cNvSpPr>
          <p:nvPr>
            <p:ph sz="half" idx="2"/>
          </p:nvPr>
        </p:nvSpPr>
        <p:spPr>
          <a:xfrm>
            <a:off x="494527" y="3237722"/>
            <a:ext cx="4366841" cy="2150702"/>
          </a:xfrm>
          <a:noFill/>
        </p:spPr>
        <p:txBody>
          <a:bodyPr/>
          <a:lstStyle/>
          <a:p>
            <a:r>
              <a:rPr lang="en-US" dirty="0"/>
              <a:t>Expressway Cycle: 80 working days.</a:t>
            </a:r>
          </a:p>
          <a:p>
            <a:r>
              <a:rPr lang="en-US" dirty="0"/>
              <a:t>Supplemental: 2 working days</a:t>
            </a:r>
          </a:p>
          <a:p>
            <a:r>
              <a:rPr lang="en-US" dirty="0"/>
              <a:t>Liquated Damages: $2,300.00</a:t>
            </a:r>
          </a:p>
          <a:p>
            <a:r>
              <a:rPr lang="en-US" dirty="0"/>
              <a:t>Contract Completion Date: 12/31/27 </a:t>
            </a:r>
          </a:p>
          <a:p>
            <a:pPr algn="ctr"/>
            <a:endParaRPr lang="en-US" dirty="0"/>
          </a:p>
          <a:p>
            <a:pPr algn="ctr"/>
            <a:endParaRPr lang="en-US" dirty="0"/>
          </a:p>
          <a:p>
            <a:pPr algn="ctr"/>
            <a:endParaRPr lang="en-US" dirty="0"/>
          </a:p>
        </p:txBody>
      </p:sp>
      <p:sp>
        <p:nvSpPr>
          <p:cNvPr id="10" name="Content Placeholder 9">
            <a:extLst>
              <a:ext uri="{FF2B5EF4-FFF2-40B4-BE49-F238E27FC236}">
                <a16:creationId xmlns:a16="http://schemas.microsoft.com/office/drawing/2014/main" id="{FD96B181-2164-039A-27DE-5D9C3C48859B}"/>
              </a:ext>
            </a:extLst>
          </p:cNvPr>
          <p:cNvSpPr>
            <a:spLocks noGrp="1"/>
          </p:cNvSpPr>
          <p:nvPr>
            <p:ph sz="quarter" idx="4"/>
          </p:nvPr>
        </p:nvSpPr>
        <p:spPr>
          <a:xfrm>
            <a:off x="5059765" y="3237722"/>
            <a:ext cx="4185617" cy="2150702"/>
          </a:xfrm>
        </p:spPr>
        <p:txBody>
          <a:bodyPr/>
          <a:lstStyle/>
          <a:p>
            <a:r>
              <a:rPr lang="en-US" b="1" dirty="0"/>
              <a:t> 1ST </a:t>
            </a:r>
            <a:r>
              <a:rPr lang="en-US" dirty="0"/>
              <a:t>Cycle Monday April 5</a:t>
            </a:r>
            <a:r>
              <a:rPr lang="en-US" baseline="30000" dirty="0"/>
              <a:t>th</a:t>
            </a:r>
            <a:r>
              <a:rPr lang="en-US" dirty="0"/>
              <a:t>, 2027</a:t>
            </a:r>
          </a:p>
          <a:p>
            <a:r>
              <a:rPr lang="en-US" dirty="0"/>
              <a:t> </a:t>
            </a:r>
            <a:r>
              <a:rPr lang="en-US" b="1" dirty="0"/>
              <a:t>2ND </a:t>
            </a:r>
            <a:r>
              <a:rPr lang="en-US" dirty="0"/>
              <a:t>Cycle Monday September 13</a:t>
            </a:r>
            <a:r>
              <a:rPr lang="en-US" baseline="30000" dirty="0"/>
              <a:t>th</a:t>
            </a:r>
            <a:r>
              <a:rPr lang="en-US" dirty="0"/>
              <a:t>, 2027</a:t>
            </a:r>
          </a:p>
          <a:p>
            <a:pPr marL="0" indent="0">
              <a:buNone/>
            </a:pPr>
            <a:endParaRPr lang="en-US" dirty="0"/>
          </a:p>
          <a:p>
            <a:endParaRPr lang="en-US" dirty="0"/>
          </a:p>
        </p:txBody>
      </p:sp>
      <p:sp>
        <p:nvSpPr>
          <p:cNvPr id="11" name="Title 1">
            <a:extLst>
              <a:ext uri="{FF2B5EF4-FFF2-40B4-BE49-F238E27FC236}">
                <a16:creationId xmlns:a16="http://schemas.microsoft.com/office/drawing/2014/main" id="{9341AA07-25AD-CE5D-BA61-EBF046EC5916}"/>
              </a:ext>
            </a:extLst>
          </p:cNvPr>
          <p:cNvSpPr txBox="1">
            <a:spLocks/>
          </p:cNvSpPr>
          <p:nvPr/>
        </p:nvSpPr>
        <p:spPr>
          <a:xfrm>
            <a:off x="790049" y="1352768"/>
            <a:ext cx="8596668" cy="66247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dirty="0"/>
          </a:p>
        </p:txBody>
      </p:sp>
      <p:sp>
        <p:nvSpPr>
          <p:cNvPr id="15" name="TextBox 14">
            <a:extLst>
              <a:ext uri="{FF2B5EF4-FFF2-40B4-BE49-F238E27FC236}">
                <a16:creationId xmlns:a16="http://schemas.microsoft.com/office/drawing/2014/main" id="{C0399F6D-601D-4547-29CE-73DC0C0E885E}"/>
              </a:ext>
            </a:extLst>
          </p:cNvPr>
          <p:cNvSpPr txBox="1"/>
          <p:nvPr/>
        </p:nvSpPr>
        <p:spPr>
          <a:xfrm>
            <a:off x="909136" y="1469575"/>
            <a:ext cx="8477581" cy="646331"/>
          </a:xfrm>
          <a:prstGeom prst="rect">
            <a:avLst/>
          </a:prstGeom>
          <a:noFill/>
        </p:spPr>
        <p:txBody>
          <a:bodyPr wrap="square">
            <a:spAutoFit/>
          </a:bodyPr>
          <a:lstStyle/>
          <a:p>
            <a:r>
              <a:rPr lang="en-US" sz="1200" b="1" dirty="0"/>
              <a:t>The contractor shall understand before bidding that the schedule of starting, and completion dates will be determined during the preconstruction meeting and may be revised to align with the Department’s operational needs. No minimum or maximum quantity of any pay item work is guaranteed.</a:t>
            </a:r>
          </a:p>
        </p:txBody>
      </p:sp>
    </p:spTree>
    <p:extLst>
      <p:ext uri="{BB962C8B-B14F-4D97-AF65-F5344CB8AC3E}">
        <p14:creationId xmlns:p14="http://schemas.microsoft.com/office/powerpoint/2010/main" val="1267601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21E9-B904-40B8-DB9F-3157084512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C9AAB-E6D1-8439-6441-BB3529616944}"/>
              </a:ext>
            </a:extLst>
          </p:cNvPr>
          <p:cNvSpPr>
            <a:spLocks noGrp="1"/>
          </p:cNvSpPr>
          <p:nvPr>
            <p:ph type="title"/>
          </p:nvPr>
        </p:nvSpPr>
        <p:spPr>
          <a:xfrm>
            <a:off x="677334" y="578499"/>
            <a:ext cx="8596668" cy="662472"/>
          </a:xfrm>
        </p:spPr>
        <p:txBody>
          <a:bodyPr/>
          <a:lstStyle/>
          <a:p>
            <a:pPr algn="ctr"/>
            <a:r>
              <a:rPr lang="en-US" dirty="0"/>
              <a:t>Performance Of Work</a:t>
            </a:r>
          </a:p>
        </p:txBody>
      </p:sp>
      <p:sp>
        <p:nvSpPr>
          <p:cNvPr id="4" name="Text Placeholder 3">
            <a:extLst>
              <a:ext uri="{FF2B5EF4-FFF2-40B4-BE49-F238E27FC236}">
                <a16:creationId xmlns:a16="http://schemas.microsoft.com/office/drawing/2014/main" id="{BDBFD384-8D62-33BE-1E6D-A373147C09F2}"/>
              </a:ext>
            </a:extLst>
          </p:cNvPr>
          <p:cNvSpPr>
            <a:spLocks noGrp="1"/>
          </p:cNvSpPr>
          <p:nvPr>
            <p:ph type="body" sz="quarter" idx="3"/>
          </p:nvPr>
        </p:nvSpPr>
        <p:spPr>
          <a:xfrm>
            <a:off x="4907160" y="1417180"/>
            <a:ext cx="4366841" cy="519997"/>
          </a:xfrm>
        </p:spPr>
        <p:txBody>
          <a:bodyPr/>
          <a:lstStyle/>
          <a:p>
            <a:pPr algn="ctr"/>
            <a:r>
              <a:rPr lang="en-US" dirty="0"/>
              <a:t>Disposal of Waste</a:t>
            </a:r>
          </a:p>
        </p:txBody>
      </p:sp>
      <p:sp>
        <p:nvSpPr>
          <p:cNvPr id="3" name="Text Placeholder 2">
            <a:extLst>
              <a:ext uri="{FF2B5EF4-FFF2-40B4-BE49-F238E27FC236}">
                <a16:creationId xmlns:a16="http://schemas.microsoft.com/office/drawing/2014/main" id="{C1A41338-EE4F-1610-A0CC-F4752FBB767B}"/>
              </a:ext>
            </a:extLst>
          </p:cNvPr>
          <p:cNvSpPr>
            <a:spLocks noGrp="1"/>
          </p:cNvSpPr>
          <p:nvPr>
            <p:ph type="body" idx="1"/>
          </p:nvPr>
        </p:nvSpPr>
        <p:spPr>
          <a:xfrm>
            <a:off x="494647" y="1417181"/>
            <a:ext cx="4366721" cy="519997"/>
          </a:xfrm>
        </p:spPr>
        <p:txBody>
          <a:bodyPr/>
          <a:lstStyle/>
          <a:p>
            <a:pPr algn="ctr"/>
            <a:r>
              <a:rPr lang="en-US" dirty="0"/>
              <a:t>Sweeper Speed Limits</a:t>
            </a:r>
          </a:p>
        </p:txBody>
      </p:sp>
      <p:sp>
        <p:nvSpPr>
          <p:cNvPr id="7" name="Content Placeholder 6">
            <a:extLst>
              <a:ext uri="{FF2B5EF4-FFF2-40B4-BE49-F238E27FC236}">
                <a16:creationId xmlns:a16="http://schemas.microsoft.com/office/drawing/2014/main" id="{E05CAA53-1452-2DE2-BDDC-9F067C7D06AE}"/>
              </a:ext>
            </a:extLst>
          </p:cNvPr>
          <p:cNvSpPr>
            <a:spLocks noGrp="1"/>
          </p:cNvSpPr>
          <p:nvPr>
            <p:ph sz="half" idx="2"/>
          </p:nvPr>
        </p:nvSpPr>
        <p:spPr>
          <a:xfrm>
            <a:off x="494527" y="1937179"/>
            <a:ext cx="4366841" cy="1076609"/>
          </a:xfrm>
          <a:noFill/>
        </p:spPr>
        <p:txBody>
          <a:bodyPr>
            <a:normAutofit/>
          </a:bodyPr>
          <a:lstStyle/>
          <a:p>
            <a:pPr marL="0" indent="0" algn="ctr">
              <a:buNone/>
            </a:pPr>
            <a:r>
              <a:rPr lang="en-US" sz="1600" dirty="0"/>
              <a:t>At no time shall the sweeping unit and any related vehicles in the sweeping train exceed 15 miles per hour in speed while performing any work. </a:t>
            </a:r>
          </a:p>
        </p:txBody>
      </p:sp>
      <p:sp>
        <p:nvSpPr>
          <p:cNvPr id="10" name="Content Placeholder 9">
            <a:extLst>
              <a:ext uri="{FF2B5EF4-FFF2-40B4-BE49-F238E27FC236}">
                <a16:creationId xmlns:a16="http://schemas.microsoft.com/office/drawing/2014/main" id="{15111761-BDE6-A04B-444B-5E7FBF2F9DD5}"/>
              </a:ext>
            </a:extLst>
          </p:cNvPr>
          <p:cNvSpPr>
            <a:spLocks noGrp="1"/>
          </p:cNvSpPr>
          <p:nvPr>
            <p:ph sz="quarter" idx="4"/>
          </p:nvPr>
        </p:nvSpPr>
        <p:spPr>
          <a:xfrm>
            <a:off x="5088383" y="1937177"/>
            <a:ext cx="4156999" cy="1670183"/>
          </a:xfrm>
        </p:spPr>
        <p:txBody>
          <a:bodyPr>
            <a:noAutofit/>
          </a:bodyPr>
          <a:lstStyle/>
          <a:p>
            <a:pPr marL="0" indent="0">
              <a:buNone/>
            </a:pPr>
            <a:r>
              <a:rPr lang="en-US" sz="1600" dirty="0"/>
              <a:t>Removal and disposal of all waste and deceased animal carcasses collected during the prosecution of this work will be the responsibility of the Contractor and will be disposed of by the Contractor at his expense</a:t>
            </a:r>
          </a:p>
        </p:txBody>
      </p:sp>
      <p:sp>
        <p:nvSpPr>
          <p:cNvPr id="11" name="Title 1">
            <a:extLst>
              <a:ext uri="{FF2B5EF4-FFF2-40B4-BE49-F238E27FC236}">
                <a16:creationId xmlns:a16="http://schemas.microsoft.com/office/drawing/2014/main" id="{87A41C28-0024-DCD0-D8ED-6E6175D13645}"/>
              </a:ext>
            </a:extLst>
          </p:cNvPr>
          <p:cNvSpPr txBox="1">
            <a:spLocks/>
          </p:cNvSpPr>
          <p:nvPr/>
        </p:nvSpPr>
        <p:spPr>
          <a:xfrm>
            <a:off x="909136" y="1417181"/>
            <a:ext cx="8596668" cy="66247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dirty="0"/>
          </a:p>
        </p:txBody>
      </p:sp>
      <p:sp>
        <p:nvSpPr>
          <p:cNvPr id="12" name="Text Placeholder 3">
            <a:extLst>
              <a:ext uri="{FF2B5EF4-FFF2-40B4-BE49-F238E27FC236}">
                <a16:creationId xmlns:a16="http://schemas.microsoft.com/office/drawing/2014/main" id="{E1DDD7B3-6EBF-2C3B-E58B-797B40B1337E}"/>
              </a:ext>
            </a:extLst>
          </p:cNvPr>
          <p:cNvSpPr txBox="1">
            <a:spLocks/>
          </p:cNvSpPr>
          <p:nvPr/>
        </p:nvSpPr>
        <p:spPr>
          <a:xfrm>
            <a:off x="5117000" y="3607359"/>
            <a:ext cx="4309401" cy="572395"/>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9pPr>
          </a:lstStyle>
          <a:p>
            <a:pPr algn="ctr"/>
            <a:r>
              <a:rPr lang="en-US" dirty="0"/>
              <a:t>Dry Sweeping</a:t>
            </a:r>
          </a:p>
        </p:txBody>
      </p:sp>
      <p:sp>
        <p:nvSpPr>
          <p:cNvPr id="13" name="Content Placeholder 9">
            <a:extLst>
              <a:ext uri="{FF2B5EF4-FFF2-40B4-BE49-F238E27FC236}">
                <a16:creationId xmlns:a16="http://schemas.microsoft.com/office/drawing/2014/main" id="{9874B093-6D29-18C4-34BA-4F642D3939B9}"/>
              </a:ext>
            </a:extLst>
          </p:cNvPr>
          <p:cNvSpPr txBox="1">
            <a:spLocks/>
          </p:cNvSpPr>
          <p:nvPr/>
        </p:nvSpPr>
        <p:spPr>
          <a:xfrm>
            <a:off x="5145619" y="4179754"/>
            <a:ext cx="4252164" cy="176982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1600" dirty="0"/>
              <a:t>Sweeping will not proceed if temperatures are forecasted by the Department’s consulting meteorologists to drop below 32°Dry sweeping shall be allowed only if it is considered an emergency, immediate hazard, or any work as designated by the Department that requires priority corrective action. </a:t>
            </a:r>
          </a:p>
        </p:txBody>
      </p:sp>
      <p:sp>
        <p:nvSpPr>
          <p:cNvPr id="19" name="Text Placeholder 3">
            <a:extLst>
              <a:ext uri="{FF2B5EF4-FFF2-40B4-BE49-F238E27FC236}">
                <a16:creationId xmlns:a16="http://schemas.microsoft.com/office/drawing/2014/main" id="{256E3A64-9569-ADF6-48B6-D9146F187073}"/>
              </a:ext>
            </a:extLst>
          </p:cNvPr>
          <p:cNvSpPr txBox="1">
            <a:spLocks/>
          </p:cNvSpPr>
          <p:nvPr/>
        </p:nvSpPr>
        <p:spPr>
          <a:xfrm>
            <a:off x="494527" y="3050750"/>
            <a:ext cx="4622473" cy="414133"/>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9pPr>
          </a:lstStyle>
          <a:p>
            <a:pPr algn="ctr"/>
            <a:r>
              <a:rPr lang="en-US" dirty="0"/>
              <a:t>No Flushing</a:t>
            </a:r>
          </a:p>
        </p:txBody>
      </p:sp>
      <p:sp>
        <p:nvSpPr>
          <p:cNvPr id="20" name="Content Placeholder 9">
            <a:extLst>
              <a:ext uri="{FF2B5EF4-FFF2-40B4-BE49-F238E27FC236}">
                <a16:creationId xmlns:a16="http://schemas.microsoft.com/office/drawing/2014/main" id="{0A962D0C-1AE0-CEBE-CFFF-D218B0F7FA65}"/>
              </a:ext>
            </a:extLst>
          </p:cNvPr>
          <p:cNvSpPr txBox="1">
            <a:spLocks/>
          </p:cNvSpPr>
          <p:nvPr/>
        </p:nvSpPr>
        <p:spPr>
          <a:xfrm>
            <a:off x="578499" y="3501846"/>
            <a:ext cx="4282870" cy="1424718"/>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1600" dirty="0"/>
              <a:t>Flushing shall not be used for cleaning under and behind guardrail or to clean the shoulders. Waste shall not be flushed outside of the area to be cleaned. All water Truck should have down facing nozzles as to not move debris outside of the cleaning area.</a:t>
            </a:r>
          </a:p>
        </p:txBody>
      </p:sp>
      <p:pic>
        <p:nvPicPr>
          <p:cNvPr id="22" name="Picture 21">
            <a:extLst>
              <a:ext uri="{FF2B5EF4-FFF2-40B4-BE49-F238E27FC236}">
                <a16:creationId xmlns:a16="http://schemas.microsoft.com/office/drawing/2014/main" id="{F7A66B59-213F-6126-F817-BD66BFAE84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4988" y="4926564"/>
            <a:ext cx="3097763" cy="1931436"/>
          </a:xfrm>
          <a:prstGeom prst="rect">
            <a:avLst/>
          </a:prstGeom>
        </p:spPr>
      </p:pic>
    </p:spTree>
    <p:extLst>
      <p:ext uri="{BB962C8B-B14F-4D97-AF65-F5344CB8AC3E}">
        <p14:creationId xmlns:p14="http://schemas.microsoft.com/office/powerpoint/2010/main" val="2213340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D4EE0-3068-F50A-5E34-5B860A3C82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6C3613-5229-40ED-4B13-AE9DE7902D5D}"/>
              </a:ext>
            </a:extLst>
          </p:cNvPr>
          <p:cNvSpPr>
            <a:spLocks noGrp="1"/>
          </p:cNvSpPr>
          <p:nvPr>
            <p:ph type="title"/>
          </p:nvPr>
        </p:nvSpPr>
        <p:spPr>
          <a:xfrm>
            <a:off x="677334" y="578499"/>
            <a:ext cx="8596668" cy="662472"/>
          </a:xfrm>
        </p:spPr>
        <p:txBody>
          <a:bodyPr/>
          <a:lstStyle/>
          <a:p>
            <a:pPr algn="ctr"/>
            <a:r>
              <a:rPr lang="en-US" dirty="0"/>
              <a:t>Equipment and Labor</a:t>
            </a:r>
          </a:p>
        </p:txBody>
      </p:sp>
      <p:sp>
        <p:nvSpPr>
          <p:cNvPr id="4" name="Text Placeholder 3">
            <a:extLst>
              <a:ext uri="{FF2B5EF4-FFF2-40B4-BE49-F238E27FC236}">
                <a16:creationId xmlns:a16="http://schemas.microsoft.com/office/drawing/2014/main" id="{D1851FE4-8C2D-C7AB-337D-07A03B89BC44}"/>
              </a:ext>
            </a:extLst>
          </p:cNvPr>
          <p:cNvSpPr>
            <a:spLocks noGrp="1"/>
          </p:cNvSpPr>
          <p:nvPr>
            <p:ph type="body" sz="quarter" idx="3"/>
          </p:nvPr>
        </p:nvSpPr>
        <p:spPr>
          <a:xfrm>
            <a:off x="5088383" y="1863382"/>
            <a:ext cx="4185618" cy="413288"/>
          </a:xfrm>
        </p:spPr>
        <p:txBody>
          <a:bodyPr/>
          <a:lstStyle/>
          <a:p>
            <a:pPr algn="ctr"/>
            <a:r>
              <a:rPr lang="en-US" dirty="0"/>
              <a:t>Hand Laboring</a:t>
            </a:r>
          </a:p>
        </p:txBody>
      </p:sp>
      <p:sp>
        <p:nvSpPr>
          <p:cNvPr id="3" name="Text Placeholder 2">
            <a:extLst>
              <a:ext uri="{FF2B5EF4-FFF2-40B4-BE49-F238E27FC236}">
                <a16:creationId xmlns:a16="http://schemas.microsoft.com/office/drawing/2014/main" id="{40581E88-78CB-0C4F-B1A8-429818132884}"/>
              </a:ext>
            </a:extLst>
          </p:cNvPr>
          <p:cNvSpPr>
            <a:spLocks noGrp="1"/>
          </p:cNvSpPr>
          <p:nvPr>
            <p:ph type="body" idx="1"/>
          </p:nvPr>
        </p:nvSpPr>
        <p:spPr>
          <a:xfrm>
            <a:off x="494647" y="1863382"/>
            <a:ext cx="4366721" cy="413288"/>
          </a:xfrm>
        </p:spPr>
        <p:txBody>
          <a:bodyPr/>
          <a:lstStyle/>
          <a:p>
            <a:pPr algn="ctr"/>
            <a:r>
              <a:rPr lang="en-US" dirty="0"/>
              <a:t>Areas Included in Contract</a:t>
            </a:r>
          </a:p>
        </p:txBody>
      </p:sp>
      <p:sp>
        <p:nvSpPr>
          <p:cNvPr id="7" name="Content Placeholder 6">
            <a:extLst>
              <a:ext uri="{FF2B5EF4-FFF2-40B4-BE49-F238E27FC236}">
                <a16:creationId xmlns:a16="http://schemas.microsoft.com/office/drawing/2014/main" id="{99015FC2-91EF-7922-6088-B08512737A61}"/>
              </a:ext>
            </a:extLst>
          </p:cNvPr>
          <p:cNvSpPr>
            <a:spLocks noGrp="1"/>
          </p:cNvSpPr>
          <p:nvPr>
            <p:ph sz="half" idx="2"/>
          </p:nvPr>
        </p:nvSpPr>
        <p:spPr>
          <a:xfrm>
            <a:off x="494527" y="2257187"/>
            <a:ext cx="4366841" cy="2473433"/>
          </a:xfrm>
          <a:noFill/>
        </p:spPr>
        <p:txBody>
          <a:bodyPr>
            <a:normAutofit fontScale="85000" lnSpcReduction="10000"/>
          </a:bodyPr>
          <a:lstStyle/>
          <a:p>
            <a:r>
              <a:rPr lang="en-US" dirty="0"/>
              <a:t>Aggregate or stone shoulders, regardless of width</a:t>
            </a:r>
          </a:p>
          <a:p>
            <a:r>
              <a:rPr lang="en-US" dirty="0"/>
              <a:t>Under and behind all guardrails, attenuators, regardless of surface type.</a:t>
            </a:r>
          </a:p>
          <a:p>
            <a:r>
              <a:rPr lang="en-US" dirty="0"/>
              <a:t>All medians regardless of surface type.</a:t>
            </a:r>
          </a:p>
          <a:p>
            <a:r>
              <a:rPr lang="en-US" dirty="0"/>
              <a:t>Drainage swales, roadway runoff areas, various drainage structures, and sidewalks</a:t>
            </a:r>
          </a:p>
          <a:p>
            <a:r>
              <a:rPr lang="en-US" dirty="0"/>
              <a:t>Curb lines, where compacted dirt must be loosened </a:t>
            </a:r>
          </a:p>
          <a:p>
            <a:endParaRPr lang="en-US" dirty="0"/>
          </a:p>
          <a:p>
            <a:pPr algn="ctr"/>
            <a:endParaRPr lang="en-US" dirty="0"/>
          </a:p>
          <a:p>
            <a:pPr algn="ctr"/>
            <a:endParaRPr lang="en-US" dirty="0"/>
          </a:p>
        </p:txBody>
      </p:sp>
      <p:sp>
        <p:nvSpPr>
          <p:cNvPr id="10" name="Content Placeholder 9">
            <a:extLst>
              <a:ext uri="{FF2B5EF4-FFF2-40B4-BE49-F238E27FC236}">
                <a16:creationId xmlns:a16="http://schemas.microsoft.com/office/drawing/2014/main" id="{1FEF16D0-077B-92CC-2937-3DF06EF07EB3}"/>
              </a:ext>
            </a:extLst>
          </p:cNvPr>
          <p:cNvSpPr>
            <a:spLocks noGrp="1"/>
          </p:cNvSpPr>
          <p:nvPr>
            <p:ph sz="quarter" idx="4"/>
          </p:nvPr>
        </p:nvSpPr>
        <p:spPr>
          <a:xfrm>
            <a:off x="5059765" y="2276670"/>
            <a:ext cx="4185617" cy="1838130"/>
          </a:xfrm>
        </p:spPr>
        <p:txBody>
          <a:bodyPr>
            <a:normAutofit fontScale="85000" lnSpcReduction="10000"/>
          </a:bodyPr>
          <a:lstStyle/>
          <a:p>
            <a:pPr marL="0" indent="0">
              <a:buNone/>
            </a:pPr>
            <a:r>
              <a:rPr lang="en-US" dirty="0"/>
              <a:t>Required for removing all rubbish, debris, and litter, including but not limited to:</a:t>
            </a:r>
          </a:p>
          <a:p>
            <a:pPr>
              <a:buFont typeface="Wingdings" panose="05000000000000000000" pitchFamily="2" charset="2"/>
              <a:buChar char="Ø"/>
            </a:pPr>
            <a:r>
              <a:rPr lang="en-US" dirty="0"/>
              <a:t>Sand, Rocks, Dirt, Gravel, and Concrete.</a:t>
            </a:r>
          </a:p>
          <a:p>
            <a:pPr>
              <a:buFont typeface="Wingdings" panose="05000000000000000000" pitchFamily="2" charset="2"/>
              <a:buChar char="Ø"/>
            </a:pPr>
            <a:r>
              <a:rPr lang="en-US" dirty="0"/>
              <a:t>Wood, Tree limbs, and Weeds.</a:t>
            </a:r>
          </a:p>
          <a:p>
            <a:pPr>
              <a:buFont typeface="Wingdings" panose="05000000000000000000" pitchFamily="2" charset="2"/>
              <a:buChar char="Ø"/>
            </a:pPr>
            <a:r>
              <a:rPr lang="en-US" dirty="0"/>
              <a:t>Animal Carcasses, and Garbage</a:t>
            </a:r>
          </a:p>
        </p:txBody>
      </p:sp>
      <p:sp>
        <p:nvSpPr>
          <p:cNvPr id="11" name="Title 1">
            <a:extLst>
              <a:ext uri="{FF2B5EF4-FFF2-40B4-BE49-F238E27FC236}">
                <a16:creationId xmlns:a16="http://schemas.microsoft.com/office/drawing/2014/main" id="{C2446B67-7A1C-8C81-AFB4-3083EAD10F0E}"/>
              </a:ext>
            </a:extLst>
          </p:cNvPr>
          <p:cNvSpPr txBox="1">
            <a:spLocks/>
          </p:cNvSpPr>
          <p:nvPr/>
        </p:nvSpPr>
        <p:spPr>
          <a:xfrm>
            <a:off x="790049" y="1352768"/>
            <a:ext cx="8596668" cy="66247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dirty="0"/>
          </a:p>
        </p:txBody>
      </p:sp>
      <p:sp>
        <p:nvSpPr>
          <p:cNvPr id="15" name="TextBox 14">
            <a:extLst>
              <a:ext uri="{FF2B5EF4-FFF2-40B4-BE49-F238E27FC236}">
                <a16:creationId xmlns:a16="http://schemas.microsoft.com/office/drawing/2014/main" id="{8D71A7D6-B40F-95D6-3A7E-96349123D078}"/>
              </a:ext>
            </a:extLst>
          </p:cNvPr>
          <p:cNvSpPr txBox="1"/>
          <p:nvPr/>
        </p:nvSpPr>
        <p:spPr>
          <a:xfrm>
            <a:off x="909136" y="1469575"/>
            <a:ext cx="8477581" cy="276999"/>
          </a:xfrm>
          <a:prstGeom prst="rect">
            <a:avLst/>
          </a:prstGeom>
          <a:noFill/>
        </p:spPr>
        <p:txBody>
          <a:bodyPr wrap="square">
            <a:spAutoFit/>
          </a:bodyPr>
          <a:lstStyle/>
          <a:p>
            <a:pPr algn="ctr"/>
            <a:r>
              <a:rPr lang="en-US" sz="1200" b="1" dirty="0"/>
              <a:t>Personnel shall be provided with hand tools to clean areas that are not accessible to sweeping equipment</a:t>
            </a:r>
            <a:r>
              <a:rPr lang="en-US" sz="1200" dirty="0"/>
              <a:t>. </a:t>
            </a:r>
          </a:p>
        </p:txBody>
      </p:sp>
      <p:pic>
        <p:nvPicPr>
          <p:cNvPr id="6" name="Picture 5" descr="A street sign on the side of a road&#10;&#10;AI-generated content may be incorrect.">
            <a:extLst>
              <a:ext uri="{FF2B5EF4-FFF2-40B4-BE49-F238E27FC236}">
                <a16:creationId xmlns:a16="http://schemas.microsoft.com/office/drawing/2014/main" id="{FEDE2075-E58C-B5E6-2887-F3A584E40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9766" y="4114800"/>
            <a:ext cx="4653402" cy="2743200"/>
          </a:xfrm>
          <a:prstGeom prst="rect">
            <a:avLst/>
          </a:prstGeom>
        </p:spPr>
      </p:pic>
      <p:pic>
        <p:nvPicPr>
          <p:cNvPr id="9" name="Picture 8">
            <a:extLst>
              <a:ext uri="{FF2B5EF4-FFF2-40B4-BE49-F238E27FC236}">
                <a16:creationId xmlns:a16="http://schemas.microsoft.com/office/drawing/2014/main" id="{A237CF2C-5000-7BE0-5459-D6BE53BC0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371" y="4716790"/>
            <a:ext cx="4476763" cy="2141210"/>
          </a:xfrm>
          <a:prstGeom prst="rect">
            <a:avLst/>
          </a:prstGeom>
        </p:spPr>
      </p:pic>
    </p:spTree>
    <p:extLst>
      <p:ext uri="{BB962C8B-B14F-4D97-AF65-F5344CB8AC3E}">
        <p14:creationId xmlns:p14="http://schemas.microsoft.com/office/powerpoint/2010/main" val="225482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AFFFD-EB42-C141-9B86-4A9224B30F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EDC3D-0ACD-DE66-E321-799DEF4D484D}"/>
              </a:ext>
            </a:extLst>
          </p:cNvPr>
          <p:cNvSpPr>
            <a:spLocks noGrp="1"/>
          </p:cNvSpPr>
          <p:nvPr>
            <p:ph type="title"/>
          </p:nvPr>
        </p:nvSpPr>
        <p:spPr>
          <a:xfrm>
            <a:off x="677334" y="233267"/>
            <a:ext cx="8596668" cy="649504"/>
          </a:xfrm>
        </p:spPr>
        <p:txBody>
          <a:bodyPr/>
          <a:lstStyle/>
          <a:p>
            <a:pPr algn="ctr"/>
            <a:r>
              <a:rPr lang="en-US" dirty="0"/>
              <a:t>Traffic Control</a:t>
            </a:r>
          </a:p>
        </p:txBody>
      </p:sp>
      <p:sp>
        <p:nvSpPr>
          <p:cNvPr id="3" name="Text Placeholder 2">
            <a:extLst>
              <a:ext uri="{FF2B5EF4-FFF2-40B4-BE49-F238E27FC236}">
                <a16:creationId xmlns:a16="http://schemas.microsoft.com/office/drawing/2014/main" id="{ED9F6567-B637-A5CD-EC8D-1641F384A61C}"/>
              </a:ext>
            </a:extLst>
          </p:cNvPr>
          <p:cNvSpPr>
            <a:spLocks noGrp="1"/>
          </p:cNvSpPr>
          <p:nvPr>
            <p:ph type="body" idx="1"/>
          </p:nvPr>
        </p:nvSpPr>
        <p:spPr>
          <a:xfrm>
            <a:off x="494647" y="1967386"/>
            <a:ext cx="8596668" cy="469997"/>
          </a:xfrm>
        </p:spPr>
        <p:txBody>
          <a:bodyPr/>
          <a:lstStyle/>
          <a:p>
            <a:pPr algn="ctr"/>
            <a:r>
              <a:rPr lang="en-US" b="1" dirty="0"/>
              <a:t>Expressway Daytime Cleaning</a:t>
            </a:r>
          </a:p>
        </p:txBody>
      </p:sp>
      <p:sp>
        <p:nvSpPr>
          <p:cNvPr id="11" name="Title 1">
            <a:extLst>
              <a:ext uri="{FF2B5EF4-FFF2-40B4-BE49-F238E27FC236}">
                <a16:creationId xmlns:a16="http://schemas.microsoft.com/office/drawing/2014/main" id="{DBC1F88E-D92D-21B4-4125-D56607665A00}"/>
              </a:ext>
            </a:extLst>
          </p:cNvPr>
          <p:cNvSpPr txBox="1">
            <a:spLocks/>
          </p:cNvSpPr>
          <p:nvPr/>
        </p:nvSpPr>
        <p:spPr>
          <a:xfrm>
            <a:off x="790049" y="1352768"/>
            <a:ext cx="8596668" cy="66247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dirty="0"/>
          </a:p>
        </p:txBody>
      </p:sp>
      <p:sp>
        <p:nvSpPr>
          <p:cNvPr id="15" name="TextBox 14">
            <a:extLst>
              <a:ext uri="{FF2B5EF4-FFF2-40B4-BE49-F238E27FC236}">
                <a16:creationId xmlns:a16="http://schemas.microsoft.com/office/drawing/2014/main" id="{37AA579D-DE1A-5633-0C56-A81E49EA8756}"/>
              </a:ext>
            </a:extLst>
          </p:cNvPr>
          <p:cNvSpPr txBox="1"/>
          <p:nvPr/>
        </p:nvSpPr>
        <p:spPr>
          <a:xfrm>
            <a:off x="970384" y="951723"/>
            <a:ext cx="8416333" cy="1015663"/>
          </a:xfrm>
          <a:prstGeom prst="rect">
            <a:avLst/>
          </a:prstGeom>
          <a:noFill/>
        </p:spPr>
        <p:txBody>
          <a:bodyPr wrap="square">
            <a:spAutoFit/>
          </a:bodyPr>
          <a:lstStyle/>
          <a:p>
            <a:r>
              <a:rPr lang="en-US" sz="1200" b="1" dirty="0"/>
              <a:t>The Contractor shall request and gain approval from the Illinois Department of Transportation's Expressway Traffic Operations Engineer at www.idotlcs.com twenty-four (24) hours in advance of all daily lane, ramp and shoulder closures and 7 days in advance of all permanent and weekend closures on all Freeways and/or Expressways in District One. This advance notification is calculated based on workweek of Monday through Friday and shall not include weekends or Holidays.</a:t>
            </a:r>
          </a:p>
        </p:txBody>
      </p:sp>
      <p:sp>
        <p:nvSpPr>
          <p:cNvPr id="6" name="Text Placeholder 3">
            <a:extLst>
              <a:ext uri="{FF2B5EF4-FFF2-40B4-BE49-F238E27FC236}">
                <a16:creationId xmlns:a16="http://schemas.microsoft.com/office/drawing/2014/main" id="{7D6CBCEB-A3B1-842D-52A5-7937CFE2DF54}"/>
              </a:ext>
            </a:extLst>
          </p:cNvPr>
          <p:cNvSpPr txBox="1">
            <a:spLocks/>
          </p:cNvSpPr>
          <p:nvPr/>
        </p:nvSpPr>
        <p:spPr>
          <a:xfrm>
            <a:off x="5240783" y="2485238"/>
            <a:ext cx="4185618" cy="49781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9pPr>
          </a:lstStyle>
          <a:p>
            <a:pPr algn="ctr"/>
            <a:endParaRPr lang="en-US" sz="1200" dirty="0"/>
          </a:p>
        </p:txBody>
      </p:sp>
      <p:sp>
        <p:nvSpPr>
          <p:cNvPr id="8" name="Text Placeholder 3">
            <a:extLst>
              <a:ext uri="{FF2B5EF4-FFF2-40B4-BE49-F238E27FC236}">
                <a16:creationId xmlns:a16="http://schemas.microsoft.com/office/drawing/2014/main" id="{A42628D0-C298-1134-7F6E-D49024742343}"/>
              </a:ext>
            </a:extLst>
          </p:cNvPr>
          <p:cNvSpPr txBox="1">
            <a:spLocks/>
          </p:cNvSpPr>
          <p:nvPr/>
        </p:nvSpPr>
        <p:spPr>
          <a:xfrm>
            <a:off x="5393183" y="5663682"/>
            <a:ext cx="4185618" cy="821094"/>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9pPr>
          </a:lstStyle>
          <a:p>
            <a:pPr algn="ctr"/>
            <a:endParaRPr lang="en-US" sz="1200" dirty="0"/>
          </a:p>
        </p:txBody>
      </p:sp>
      <p:sp>
        <p:nvSpPr>
          <p:cNvPr id="9" name="Content Placeholder 8">
            <a:extLst>
              <a:ext uri="{FF2B5EF4-FFF2-40B4-BE49-F238E27FC236}">
                <a16:creationId xmlns:a16="http://schemas.microsoft.com/office/drawing/2014/main" id="{4C5B4603-6BDE-A0B4-559F-DC3551C59D32}"/>
              </a:ext>
            </a:extLst>
          </p:cNvPr>
          <p:cNvSpPr>
            <a:spLocks noGrp="1"/>
          </p:cNvSpPr>
          <p:nvPr>
            <p:ph sz="half" idx="2"/>
          </p:nvPr>
        </p:nvSpPr>
        <p:spPr>
          <a:xfrm>
            <a:off x="675745" y="2737245"/>
            <a:ext cx="8596668" cy="4120755"/>
          </a:xfrm>
        </p:spPr>
        <p:txBody>
          <a:bodyPr>
            <a:normAutofit/>
          </a:bodyPr>
          <a:lstStyle/>
          <a:p>
            <a:r>
              <a:rPr lang="en-US" sz="1100" b="1" u="sng" dirty="0"/>
              <a:t>Bishop Ford/Kingery Expressway Interstate </a:t>
            </a:r>
            <a:r>
              <a:rPr lang="en-US" sz="1100" dirty="0"/>
              <a:t>94 from Cottage Grove Avenue to the Indiana State line excluding northbound and southbound left hand side from Cottage Grove Avenue to 171st St., Illinois 394 from Interstate 94 to Goodenow Rd., the entire Stony Island Avenue - 103rd Street Interchange. Interstate 80 from Interstate 94 to Interstate 294 and all accident investigation sites. </a:t>
            </a:r>
          </a:p>
          <a:p>
            <a:r>
              <a:rPr lang="en-US" sz="1100" b="1" u="sng" dirty="0"/>
              <a:t>Stevenson Expressway </a:t>
            </a:r>
            <a:r>
              <a:rPr lang="en-US" sz="1100" dirty="0"/>
              <a:t>Interstate 55 (Stevenson Expressway) from Lake Shore Dr. to the Cook – DuPage County Line (County Line Rd.), including First Avenue, from 43rd Street to Archer Avenue, the ramps to and from Joliet Rd from Interstate 55 to Wolf Rd, the ramps from northbound Interstate 55 to northbound Interstate 294 Tollway and from southbound Interstate 294 Tollway to northbound Interstate 55 (Limits of cleaning on these ramps are from Interstate 55 to the first painted gore south of the bridge over Joliet Rd), and all accident investigation sites, excluding the entire Stevenson – Dan Ryan Interchange. </a:t>
            </a:r>
          </a:p>
          <a:p>
            <a:r>
              <a:rPr lang="en-US" sz="1100" b="1" u="sng" dirty="0"/>
              <a:t>Eisenhower Expressway </a:t>
            </a:r>
            <a:r>
              <a:rPr lang="en-US" sz="1100" dirty="0"/>
              <a:t>Interstate 290 and its appurtenances from Wells St. to Austin Blvd. in its entirety, from Austin Blvd. to IL-83 right hand side and all ramps, the eastbound collector-distributor lane and ramps at the U.S. 12/20/45 (Mannheim Rd.) interchange and westbound to Roosevelt Rd. on its extension. </a:t>
            </a:r>
          </a:p>
          <a:p>
            <a:r>
              <a:rPr lang="en-US" sz="1100" b="1" u="sng" dirty="0"/>
              <a:t>I-290 Extension </a:t>
            </a:r>
            <a:r>
              <a:rPr lang="en-US" sz="1100" dirty="0"/>
              <a:t>from Illinois 83 to Interstate 90 Jane Addams Tollway, Illinois 53 from Interstate 90 Jane Addams Tollway to Lake Cook Road including I-355 from I-290 to Army Trail Road, All Ramps onto IL 390. </a:t>
            </a:r>
          </a:p>
          <a:p>
            <a:r>
              <a:rPr lang="en-US" sz="1100" b="1" u="sng" dirty="0"/>
              <a:t>I-55 Expressway </a:t>
            </a:r>
            <a:r>
              <a:rPr lang="en-US" sz="1100" dirty="0"/>
              <a:t>Interstate 55 from Cook - DuPage county line (County Line Rd.) to I-355, I &amp; M Canal to Will – Grundy county line (Reed Rd.) in its entirety, including all ramps and the entire I-55 - I-80 interchange, all accident investigation sites, Blodgett Rd. from Kelly Rd. to West Frontage Rd., Arsenal Rd. from the East Frontage Rd. to Elwood International Port Rd. (Baseline Rd.), and the West Frontage Rd. Connector from Arsenal Rd. to the southbound entrance ramp.</a:t>
            </a:r>
          </a:p>
          <a:p>
            <a:r>
              <a:rPr lang="en-US" sz="1100" b="1" u="sng" dirty="0"/>
              <a:t>I-57 Expressway </a:t>
            </a:r>
            <a:r>
              <a:rPr lang="en-US" sz="1100" dirty="0"/>
              <a:t>Interstate 57 from Halsted Street to The Will-Kankakee County Line, in its entirety including the entire I-57 – I-80 Interchange and all accident investigation sites, and from Interstate 57 to Interstate 94 Dan Ryan right hand side only. </a:t>
            </a:r>
          </a:p>
          <a:p>
            <a:pPr marL="0" indent="0">
              <a:buNone/>
            </a:pPr>
            <a:endParaRPr lang="en-US" sz="1100" dirty="0"/>
          </a:p>
        </p:txBody>
      </p:sp>
    </p:spTree>
    <p:extLst>
      <p:ext uri="{BB962C8B-B14F-4D97-AF65-F5344CB8AC3E}">
        <p14:creationId xmlns:p14="http://schemas.microsoft.com/office/powerpoint/2010/main" val="4275443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0D32E-4EA5-7327-70B7-DC7253B739DA}"/>
              </a:ext>
            </a:extLst>
          </p:cNvPr>
          <p:cNvSpPr>
            <a:spLocks noGrp="1"/>
          </p:cNvSpPr>
          <p:nvPr>
            <p:ph type="title"/>
          </p:nvPr>
        </p:nvSpPr>
        <p:spPr>
          <a:xfrm>
            <a:off x="677334" y="609600"/>
            <a:ext cx="8596668" cy="695569"/>
          </a:xfrm>
        </p:spPr>
        <p:txBody>
          <a:bodyPr/>
          <a:lstStyle/>
          <a:p>
            <a:pPr algn="ctr"/>
            <a:r>
              <a:rPr lang="en-US" dirty="0"/>
              <a:t>Traffic Control Continued</a:t>
            </a:r>
          </a:p>
        </p:txBody>
      </p:sp>
      <p:sp>
        <p:nvSpPr>
          <p:cNvPr id="4" name="Content Placeholder 3">
            <a:extLst>
              <a:ext uri="{FF2B5EF4-FFF2-40B4-BE49-F238E27FC236}">
                <a16:creationId xmlns:a16="http://schemas.microsoft.com/office/drawing/2014/main" id="{5F9575C5-0E03-E124-9324-3EB0C48D4183}"/>
              </a:ext>
            </a:extLst>
          </p:cNvPr>
          <p:cNvSpPr>
            <a:spLocks noGrp="1"/>
          </p:cNvSpPr>
          <p:nvPr>
            <p:ph sz="half" idx="2"/>
          </p:nvPr>
        </p:nvSpPr>
        <p:spPr>
          <a:xfrm>
            <a:off x="675745" y="1703755"/>
            <a:ext cx="8596668" cy="4337608"/>
          </a:xfrm>
        </p:spPr>
        <p:txBody>
          <a:bodyPr>
            <a:normAutofit/>
          </a:bodyPr>
          <a:lstStyle/>
          <a:p>
            <a:r>
              <a:rPr lang="en-US" sz="1400" b="1" u="sng" dirty="0"/>
              <a:t>I-80 Expressway </a:t>
            </a:r>
            <a:r>
              <a:rPr lang="en-US" sz="1400" dirty="0"/>
              <a:t>Interstate 80 from Interstate 294 Tri-State Tollway/Interstate I-294 to US 30 and all ramps, including the ramp from eastbound Interstate 80 to northbound Interstate 294 and from southbound Interstate 294 to westbound Interstate 80. </a:t>
            </a:r>
          </a:p>
          <a:p>
            <a:r>
              <a:rPr lang="en-US" sz="1400" b="1" u="sng" dirty="0"/>
              <a:t>Kennedy Expressway </a:t>
            </a:r>
            <a:r>
              <a:rPr lang="en-US" sz="1400" dirty="0"/>
              <a:t>All Ramps on Interstate 90/94 from Ogden Ave to Interstate 90/94 Junction at Edens Expressway, Interstate 90 from Interstate 90/94 Junction at Edens Expressway to Interstate 90/190 Junction, and Interstate 190 from Interstate 90/190 Junction to the East Limits of O’Hare International Airport (Bessie Coleman Rd) unless ramps are too narrow to allow traffic to pass sweeping crew. </a:t>
            </a:r>
          </a:p>
          <a:p>
            <a:r>
              <a:rPr lang="en-US" sz="1400" b="1" u="sng" dirty="0"/>
              <a:t>Dan Ryan Expressway </a:t>
            </a:r>
            <a:r>
              <a:rPr lang="en-US" sz="1400" dirty="0"/>
              <a:t>Interstate 94 from Cottage Grove Ave to 31st St right hand side of both local and express lanes and all ramps except slip ramps between local and express lanes and any ramps too narrow to allow traffic to pass sweeping crew. </a:t>
            </a:r>
          </a:p>
          <a:p>
            <a:r>
              <a:rPr lang="en-US" sz="1400" b="1" u="sng" dirty="0"/>
              <a:t>Edens Expressway </a:t>
            </a:r>
            <a:r>
              <a:rPr lang="en-US" sz="1400" dirty="0"/>
              <a:t>Interstate 94 from Montrose to Dundee Road and US 41 from Dundee Road to Route 22, including two ramps at Clavey Road, two ramps at West Park Avenue, four ramps at Deerpath Road and the entire US 41/Deerfield Road interchange. Also included is Tower Road from Edens Expressway to </a:t>
            </a:r>
            <a:r>
              <a:rPr lang="en-US" sz="1400" dirty="0" err="1"/>
              <a:t>Forestway</a:t>
            </a:r>
            <a:r>
              <a:rPr lang="en-US" sz="1400" dirty="0"/>
              <a:t> Drive. </a:t>
            </a:r>
          </a:p>
        </p:txBody>
      </p:sp>
    </p:spTree>
    <p:extLst>
      <p:ext uri="{BB962C8B-B14F-4D97-AF65-F5344CB8AC3E}">
        <p14:creationId xmlns:p14="http://schemas.microsoft.com/office/powerpoint/2010/main" val="3045587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074E6-874A-6E3A-7FF3-474C18D3D609}"/>
              </a:ext>
            </a:extLst>
          </p:cNvPr>
          <p:cNvSpPr>
            <a:spLocks noGrp="1"/>
          </p:cNvSpPr>
          <p:nvPr>
            <p:ph type="title"/>
          </p:nvPr>
        </p:nvSpPr>
        <p:spPr>
          <a:xfrm>
            <a:off x="677334" y="609600"/>
            <a:ext cx="8596668" cy="719015"/>
          </a:xfrm>
        </p:spPr>
        <p:txBody>
          <a:bodyPr>
            <a:normAutofit/>
          </a:bodyPr>
          <a:lstStyle/>
          <a:p>
            <a:r>
              <a:rPr lang="en-US" sz="3200" dirty="0"/>
              <a:t>Expressway lane closures allowable hours</a:t>
            </a:r>
          </a:p>
        </p:txBody>
      </p:sp>
      <p:graphicFrame>
        <p:nvGraphicFramePr>
          <p:cNvPr id="3" name="Content Placeholder 2">
            <a:extLst>
              <a:ext uri="{FF2B5EF4-FFF2-40B4-BE49-F238E27FC236}">
                <a16:creationId xmlns:a16="http://schemas.microsoft.com/office/drawing/2014/main" id="{81445BEA-32DC-A0A2-D2B4-51187521876C}"/>
              </a:ext>
            </a:extLst>
          </p:cNvPr>
          <p:cNvGraphicFramePr>
            <a:graphicFrameLocks noGrp="1"/>
          </p:cNvGraphicFramePr>
          <p:nvPr>
            <p:ph sz="half" idx="2"/>
            <p:extLst>
              <p:ext uri="{D42A27DB-BD31-4B8C-83A1-F6EECF244321}">
                <p14:modId xmlns:p14="http://schemas.microsoft.com/office/powerpoint/2010/main" val="2304969640"/>
              </p:ext>
            </p:extLst>
          </p:nvPr>
        </p:nvGraphicFramePr>
        <p:xfrm>
          <a:off x="567892" y="1328616"/>
          <a:ext cx="8816741" cy="5430994"/>
        </p:xfrm>
        <a:graphic>
          <a:graphicData uri="http://schemas.openxmlformats.org/drawingml/2006/table">
            <a:tbl>
              <a:tblPr>
                <a:tableStyleId>{5C22544A-7EE6-4342-B048-85BDC9FD1C3A}</a:tableStyleId>
              </a:tblPr>
              <a:tblGrid>
                <a:gridCol w="1963985">
                  <a:extLst>
                    <a:ext uri="{9D8B030D-6E8A-4147-A177-3AD203B41FA5}">
                      <a16:colId xmlns:a16="http://schemas.microsoft.com/office/drawing/2014/main" val="1682725385"/>
                    </a:ext>
                  </a:extLst>
                </a:gridCol>
                <a:gridCol w="2105277">
                  <a:extLst>
                    <a:ext uri="{9D8B030D-6E8A-4147-A177-3AD203B41FA5}">
                      <a16:colId xmlns:a16="http://schemas.microsoft.com/office/drawing/2014/main" val="3256682164"/>
                    </a:ext>
                  </a:extLst>
                </a:gridCol>
                <a:gridCol w="1130351">
                  <a:extLst>
                    <a:ext uri="{9D8B030D-6E8A-4147-A177-3AD203B41FA5}">
                      <a16:colId xmlns:a16="http://schemas.microsoft.com/office/drawing/2014/main" val="3325094334"/>
                    </a:ext>
                  </a:extLst>
                </a:gridCol>
                <a:gridCol w="904282">
                  <a:extLst>
                    <a:ext uri="{9D8B030D-6E8A-4147-A177-3AD203B41FA5}">
                      <a16:colId xmlns:a16="http://schemas.microsoft.com/office/drawing/2014/main" val="3172461771"/>
                    </a:ext>
                  </a:extLst>
                </a:gridCol>
                <a:gridCol w="904282">
                  <a:extLst>
                    <a:ext uri="{9D8B030D-6E8A-4147-A177-3AD203B41FA5}">
                      <a16:colId xmlns:a16="http://schemas.microsoft.com/office/drawing/2014/main" val="1742670701"/>
                    </a:ext>
                  </a:extLst>
                </a:gridCol>
                <a:gridCol w="904282">
                  <a:extLst>
                    <a:ext uri="{9D8B030D-6E8A-4147-A177-3AD203B41FA5}">
                      <a16:colId xmlns:a16="http://schemas.microsoft.com/office/drawing/2014/main" val="1947746261"/>
                    </a:ext>
                  </a:extLst>
                </a:gridCol>
                <a:gridCol w="904282">
                  <a:extLst>
                    <a:ext uri="{9D8B030D-6E8A-4147-A177-3AD203B41FA5}">
                      <a16:colId xmlns:a16="http://schemas.microsoft.com/office/drawing/2014/main" val="1265100754"/>
                    </a:ext>
                  </a:extLst>
                </a:gridCol>
              </a:tblGrid>
              <a:tr h="123404">
                <a:tc gridSpan="7">
                  <a:txBody>
                    <a:bodyPr/>
                    <a:lstStyle/>
                    <a:p>
                      <a:pPr algn="ctr" fontAlgn="b">
                        <a:buNone/>
                      </a:pPr>
                      <a:r>
                        <a:rPr lang="en-US" sz="800" u="none" strike="noStrike">
                          <a:effectLst/>
                        </a:rPr>
                        <a:t>IDOT ALLOWABLE LANE CLOSURE HOURS DAY TIME</a:t>
                      </a:r>
                      <a:endParaRPr lang="en-US" sz="800" b="0" i="0" u="none" strike="noStrike">
                        <a:solidFill>
                          <a:srgbClr val="000000"/>
                        </a:solidFill>
                        <a:effectLst/>
                        <a:latin typeface="Aptos Narrow" panose="020B0004020202020204" pitchFamily="34" charset="0"/>
                      </a:endParaRPr>
                    </a:p>
                  </a:txBody>
                  <a:tcPr marL="6565" marR="6565" marT="656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32536123"/>
                  </a:ext>
                </a:extLst>
              </a:tr>
              <a:tr h="172756">
                <a:tc rowSpan="7">
                  <a:txBody>
                    <a:bodyPr/>
                    <a:lstStyle/>
                    <a:p>
                      <a:pPr algn="ctr" fontAlgn="ctr">
                        <a:buNone/>
                      </a:pPr>
                      <a:r>
                        <a:rPr lang="en-US" sz="800" u="none" strike="noStrike">
                          <a:effectLst/>
                        </a:rPr>
                        <a:t>BISHOP FORD</a:t>
                      </a:r>
                      <a:endParaRPr lang="en-US" sz="800" b="0" i="0" u="none" strike="noStrike">
                        <a:solidFill>
                          <a:srgbClr val="000000"/>
                        </a:solidFill>
                        <a:effectLst/>
                        <a:latin typeface="Aptos Narrow" panose="020B0004020202020204" pitchFamily="34" charset="0"/>
                      </a:endParaRPr>
                    </a:p>
                  </a:txBody>
                  <a:tcPr marL="6565" marR="6565" marT="6565" marB="0" anchor="ctr"/>
                </a:tc>
                <a:tc rowSpan="2">
                  <a:txBody>
                    <a:bodyPr/>
                    <a:lstStyle/>
                    <a:p>
                      <a:pPr algn="ctr" fontAlgn="ctr">
                        <a:buNone/>
                      </a:pPr>
                      <a:r>
                        <a:rPr lang="en-US" sz="800" u="none" strike="noStrike">
                          <a:effectLst/>
                        </a:rPr>
                        <a:t>I-80 TO 107TH</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ST/MO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150151121"/>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ST/MO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8:30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201983806"/>
                  </a:ext>
                </a:extLst>
              </a:tr>
              <a:tr h="172756">
                <a:tc vMerge="1">
                  <a:txBody>
                    <a:bodyPr/>
                    <a:lstStyle/>
                    <a:p>
                      <a:endParaRPr lang="en-US"/>
                    </a:p>
                  </a:txBody>
                  <a:tcPr/>
                </a:tc>
                <a:tc rowSpan="2">
                  <a:txBody>
                    <a:bodyPr/>
                    <a:lstStyle/>
                    <a:p>
                      <a:pPr algn="ctr" fontAlgn="ctr">
                        <a:buNone/>
                      </a:pPr>
                      <a:r>
                        <a:rPr lang="en-US" sz="800" u="none" strike="noStrike">
                          <a:effectLst/>
                        </a:rPr>
                        <a:t>DOLTON TO 107TH</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392613420"/>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8:30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960960620"/>
                  </a:ext>
                </a:extLst>
              </a:tr>
              <a:tr h="172756">
                <a:tc vMerge="1">
                  <a:txBody>
                    <a:bodyPr/>
                    <a:lstStyle/>
                    <a:p>
                      <a:endParaRPr lang="en-US"/>
                    </a:p>
                  </a:txBody>
                  <a:tcPr/>
                </a:tc>
                <a:tc rowSpan="3">
                  <a:txBody>
                    <a:bodyPr/>
                    <a:lstStyle/>
                    <a:p>
                      <a:pPr algn="ctr" fontAlgn="ctr">
                        <a:buNone/>
                      </a:pPr>
                      <a:r>
                        <a:rPr lang="en-US" sz="800" u="none" strike="noStrike">
                          <a:effectLst/>
                        </a:rPr>
                        <a:t>107TH TO DAN RYAN</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3945915455"/>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11:59 AM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292964803"/>
                  </a:ext>
                </a:extLst>
              </a:tr>
              <a:tr h="123404">
                <a:tc vMerge="1">
                  <a:txBody>
                    <a:bodyPr/>
                    <a:lstStyle/>
                    <a:p>
                      <a:endParaRPr lang="en-US"/>
                    </a:p>
                  </a:txBody>
                  <a:tcPr/>
                </a:tc>
                <a:tc vMerge="1">
                  <a:txBody>
                    <a:bodyPr/>
                    <a:lstStyle/>
                    <a:p>
                      <a:endParaRPr lang="en-US"/>
                    </a:p>
                  </a:txBody>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182325734"/>
                  </a:ext>
                </a:extLst>
              </a:tr>
              <a:tr h="172756">
                <a:tc rowSpan="3">
                  <a:txBody>
                    <a:bodyPr/>
                    <a:lstStyle/>
                    <a:p>
                      <a:pPr algn="ctr" fontAlgn="ctr">
                        <a:buNone/>
                      </a:pPr>
                      <a:r>
                        <a:rPr lang="en-US" sz="800" u="none" strike="noStrike">
                          <a:effectLst/>
                        </a:rPr>
                        <a:t>IL-396/ DANVILLE XTN</a:t>
                      </a:r>
                      <a:endParaRPr lang="en-US" sz="800" b="0" i="0" u="none" strike="noStrike">
                        <a:solidFill>
                          <a:srgbClr val="000000"/>
                        </a:solidFill>
                        <a:effectLst/>
                        <a:latin typeface="Aptos Narrow" panose="020B0004020202020204" pitchFamily="34" charset="0"/>
                      </a:endParaRPr>
                    </a:p>
                  </a:txBody>
                  <a:tcPr marL="6565" marR="6565" marT="6565" marB="0" anchor="ctr"/>
                </a:tc>
                <a:tc rowSpan="3">
                  <a:txBody>
                    <a:bodyPr/>
                    <a:lstStyle/>
                    <a:p>
                      <a:pPr algn="ctr" fontAlgn="ctr">
                        <a:buNone/>
                      </a:pPr>
                      <a:r>
                        <a:rPr lang="en-US" sz="800" u="none" strike="noStrike">
                          <a:effectLst/>
                        </a:rPr>
                        <a:t>I-80 TO SAUK TRAIL</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3:00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541095101"/>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8:30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797969310"/>
                  </a:ext>
                </a:extLst>
              </a:tr>
              <a:tr h="123404">
                <a:tc vMerge="1">
                  <a:txBody>
                    <a:bodyPr/>
                    <a:lstStyle/>
                    <a:p>
                      <a:endParaRPr lang="en-US"/>
                    </a:p>
                  </a:txBody>
                  <a:tcPr/>
                </a:tc>
                <a:tc vMerge="1">
                  <a:txBody>
                    <a:bodyPr/>
                    <a:lstStyle/>
                    <a:p>
                      <a:endParaRPr lang="en-US"/>
                    </a:p>
                  </a:txBody>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3711482067"/>
                  </a:ext>
                </a:extLst>
              </a:tr>
              <a:tr h="123404">
                <a:tc rowSpan="2">
                  <a:txBody>
                    <a:bodyPr/>
                    <a:lstStyle/>
                    <a:p>
                      <a:pPr algn="ctr" fontAlgn="ctr">
                        <a:buNone/>
                      </a:pPr>
                      <a:r>
                        <a:rPr lang="en-US" sz="800" u="none" strike="noStrike">
                          <a:effectLst/>
                        </a:rPr>
                        <a:t>I-80/94 (KINGERY)</a:t>
                      </a:r>
                      <a:endParaRPr lang="en-US" sz="800" b="0" i="0" u="none" strike="noStrike">
                        <a:solidFill>
                          <a:srgbClr val="000000"/>
                        </a:solidFill>
                        <a:effectLst/>
                        <a:latin typeface="Aptos Narrow" panose="020B0004020202020204" pitchFamily="34" charset="0"/>
                      </a:endParaRPr>
                    </a:p>
                  </a:txBody>
                  <a:tcPr marL="6565" marR="6565" marT="6565" marB="0" anchor="ctr"/>
                </a:tc>
                <a:tc rowSpan="2">
                  <a:txBody>
                    <a:bodyPr/>
                    <a:lstStyle/>
                    <a:p>
                      <a:pPr algn="ctr" fontAlgn="ctr">
                        <a:buNone/>
                      </a:pPr>
                      <a:r>
                        <a:rPr lang="en-US" sz="800" u="none" strike="noStrike">
                          <a:effectLst/>
                        </a:rPr>
                        <a:t>INDIANA TO IL-394</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95628269"/>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096103944"/>
                  </a:ext>
                </a:extLst>
              </a:tr>
              <a:tr h="172756">
                <a:tc rowSpan="4">
                  <a:txBody>
                    <a:bodyPr/>
                    <a:lstStyle/>
                    <a:p>
                      <a:pPr algn="ctr" fontAlgn="ctr">
                        <a:buNone/>
                      </a:pPr>
                      <a:r>
                        <a:rPr lang="en-US" sz="800" u="none" strike="noStrike">
                          <a:effectLst/>
                        </a:rPr>
                        <a:t>STEVENSON</a:t>
                      </a:r>
                      <a:endParaRPr lang="en-US" sz="800" b="0" i="0" u="none" strike="noStrike">
                        <a:solidFill>
                          <a:srgbClr val="000000"/>
                        </a:solidFill>
                        <a:effectLst/>
                        <a:latin typeface="Aptos Narrow" panose="020B0004020202020204" pitchFamily="34" charset="0"/>
                      </a:endParaRPr>
                    </a:p>
                  </a:txBody>
                  <a:tcPr marL="6565" marR="6565" marT="6565" marB="0" anchor="ctr"/>
                </a:tc>
                <a:tc rowSpan="2">
                  <a:txBody>
                    <a:bodyPr/>
                    <a:lstStyle/>
                    <a:p>
                      <a:pPr algn="ctr" fontAlgn="b">
                        <a:buNone/>
                      </a:pPr>
                      <a:r>
                        <a:rPr lang="en-US" sz="800" u="none" strike="noStrike">
                          <a:effectLst/>
                        </a:rPr>
                        <a:t>COUNTY LINE TO DAN RYAN</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2:00 AM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802570197"/>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950462357"/>
                  </a:ext>
                </a:extLst>
              </a:tr>
              <a:tr h="172756">
                <a:tc vMerge="1">
                  <a:txBody>
                    <a:bodyPr/>
                    <a:lstStyle/>
                    <a:p>
                      <a:endParaRPr lang="en-US"/>
                    </a:p>
                  </a:txBody>
                  <a:tcPr/>
                </a:tc>
                <a:tc rowSpan="2">
                  <a:txBody>
                    <a:bodyPr/>
                    <a:lstStyle/>
                    <a:p>
                      <a:pPr algn="ctr" fontAlgn="ctr">
                        <a:buNone/>
                      </a:pPr>
                      <a:r>
                        <a:rPr lang="en-US" sz="800" u="none" strike="noStrike">
                          <a:effectLst/>
                        </a:rPr>
                        <a:t>DAN RYAN TO LAKE SHORE DRIVE</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701025704"/>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611823853"/>
                  </a:ext>
                </a:extLst>
              </a:tr>
              <a:tr h="123404">
                <a:tc rowSpan="8">
                  <a:txBody>
                    <a:bodyPr/>
                    <a:lstStyle/>
                    <a:p>
                      <a:pPr algn="ctr" fontAlgn="ctr">
                        <a:buNone/>
                      </a:pPr>
                      <a:r>
                        <a:rPr lang="en-US" sz="800" u="none" strike="noStrike">
                          <a:effectLst/>
                        </a:rPr>
                        <a:t>EISENHOWER</a:t>
                      </a:r>
                      <a:endParaRPr lang="en-US" sz="800" b="0" i="0" u="none" strike="noStrike">
                        <a:solidFill>
                          <a:srgbClr val="000000"/>
                        </a:solidFill>
                        <a:effectLst/>
                        <a:latin typeface="Aptos Narrow" panose="020B0004020202020204" pitchFamily="34" charset="0"/>
                      </a:endParaRPr>
                    </a:p>
                  </a:txBody>
                  <a:tcPr marL="6565" marR="6565" marT="6565" marB="0" anchor="ctr"/>
                </a:tc>
                <a:tc rowSpan="3">
                  <a:txBody>
                    <a:bodyPr/>
                    <a:lstStyle/>
                    <a:p>
                      <a:pPr algn="ctr" fontAlgn="ctr">
                        <a:buNone/>
                      </a:pPr>
                      <a:r>
                        <a:rPr lang="en-US" sz="800" u="none" strike="noStrike">
                          <a:effectLst/>
                        </a:rPr>
                        <a:t>IL-83 TO I-294</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4141114252"/>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327527896"/>
                  </a:ext>
                </a:extLst>
              </a:tr>
              <a:tr h="123404">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3660569950"/>
                  </a:ext>
                </a:extLst>
              </a:tr>
              <a:tr h="172756">
                <a:tc vMerge="1">
                  <a:txBody>
                    <a:bodyPr/>
                    <a:lstStyle/>
                    <a:p>
                      <a:endParaRPr lang="en-US"/>
                    </a:p>
                  </a:txBody>
                  <a:tcPr/>
                </a:tc>
                <a:tc rowSpan="3">
                  <a:txBody>
                    <a:bodyPr/>
                    <a:lstStyle/>
                    <a:p>
                      <a:pPr algn="ctr" fontAlgn="ctr">
                        <a:buNone/>
                      </a:pPr>
                      <a:r>
                        <a:rPr lang="en-US" sz="800" u="none" strike="noStrike">
                          <a:effectLst/>
                        </a:rPr>
                        <a:t>WOLF TO CENTRAL</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11:30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487405318"/>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12:00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255262644"/>
                  </a:ext>
                </a:extLst>
              </a:tr>
              <a:tr h="123404">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548791690"/>
                  </a:ext>
                </a:extLst>
              </a:tr>
              <a:tr h="172756">
                <a:tc vMerge="1">
                  <a:txBody>
                    <a:bodyPr/>
                    <a:lstStyle/>
                    <a:p>
                      <a:endParaRPr lang="en-US"/>
                    </a:p>
                  </a:txBody>
                  <a:tcPr/>
                </a:tc>
                <a:tc rowSpan="2">
                  <a:txBody>
                    <a:bodyPr/>
                    <a:lstStyle/>
                    <a:p>
                      <a:pPr algn="ctr" fontAlgn="ctr">
                        <a:buNone/>
                      </a:pPr>
                      <a:r>
                        <a:rPr lang="en-US" sz="800" u="none" strike="noStrike">
                          <a:effectLst/>
                        </a:rPr>
                        <a:t>CENTRAL TO WELLS</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11:00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771686262"/>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936063940"/>
                  </a:ext>
                </a:extLst>
              </a:tr>
              <a:tr h="123404">
                <a:tc rowSpan="5">
                  <a:txBody>
                    <a:bodyPr/>
                    <a:lstStyle/>
                    <a:p>
                      <a:pPr algn="ctr" fontAlgn="ctr">
                        <a:buNone/>
                      </a:pPr>
                      <a:r>
                        <a:rPr lang="en-US" sz="800" u="none" strike="noStrike" dirty="0">
                          <a:effectLst/>
                        </a:rPr>
                        <a:t>I-290 EXTENSION</a:t>
                      </a:r>
                      <a:endParaRPr lang="en-US" sz="800" b="0" i="0" u="none" strike="noStrike" dirty="0">
                        <a:solidFill>
                          <a:srgbClr val="000000"/>
                        </a:solidFill>
                        <a:effectLst/>
                        <a:latin typeface="Aptos Narrow" panose="020B0004020202020204" pitchFamily="34" charset="0"/>
                      </a:endParaRPr>
                    </a:p>
                  </a:txBody>
                  <a:tcPr marL="6565" marR="6565" marT="6565" marB="0" anchor="ctr"/>
                </a:tc>
                <a:tc rowSpan="3">
                  <a:txBody>
                    <a:bodyPr/>
                    <a:lstStyle/>
                    <a:p>
                      <a:pPr algn="ctr" fontAlgn="ctr">
                        <a:buNone/>
                      </a:pPr>
                      <a:r>
                        <a:rPr lang="en-US" sz="800" u="none" strike="noStrike">
                          <a:effectLst/>
                        </a:rPr>
                        <a:t>I-90 TO I-355</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983111703"/>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336878825"/>
                  </a:ext>
                </a:extLst>
              </a:tr>
              <a:tr h="123404">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 </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548783322"/>
                  </a:ext>
                </a:extLst>
              </a:tr>
              <a:tr h="123404">
                <a:tc vMerge="1">
                  <a:txBody>
                    <a:bodyPr/>
                    <a:lstStyle/>
                    <a:p>
                      <a:endParaRPr lang="en-US"/>
                    </a:p>
                  </a:txBody>
                  <a:tcPr/>
                </a:tc>
                <a:tc rowSpan="2">
                  <a:txBody>
                    <a:bodyPr/>
                    <a:lstStyle/>
                    <a:p>
                      <a:pPr algn="ctr" fontAlgn="ctr">
                        <a:buNone/>
                      </a:pPr>
                      <a:r>
                        <a:rPr lang="en-US" sz="800" u="none" strike="noStrike">
                          <a:effectLst/>
                        </a:rPr>
                        <a:t>I-355 TO IL-83  </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9:30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011508364"/>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9:00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2:00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1584787688"/>
                  </a:ext>
                </a:extLst>
              </a:tr>
              <a:tr h="172756">
                <a:tc rowSpan="2">
                  <a:txBody>
                    <a:bodyPr/>
                    <a:lstStyle/>
                    <a:p>
                      <a:pPr algn="ctr" fontAlgn="ctr">
                        <a:buNone/>
                      </a:pPr>
                      <a:r>
                        <a:rPr lang="en-US" sz="800" u="none" strike="noStrike">
                          <a:effectLst/>
                        </a:rPr>
                        <a:t>IL-53</a:t>
                      </a:r>
                      <a:endParaRPr lang="en-US" sz="800" b="0" i="0" u="none" strike="noStrike">
                        <a:solidFill>
                          <a:srgbClr val="000000"/>
                        </a:solidFill>
                        <a:effectLst/>
                        <a:latin typeface="Aptos Narrow" panose="020B0004020202020204" pitchFamily="34" charset="0"/>
                      </a:endParaRPr>
                    </a:p>
                  </a:txBody>
                  <a:tcPr marL="6565" marR="6565" marT="6565" marB="0" anchor="ctr"/>
                </a:tc>
                <a:tc rowSpan="2">
                  <a:txBody>
                    <a:bodyPr/>
                    <a:lstStyle/>
                    <a:p>
                      <a:pPr algn="ctr" fontAlgn="ctr">
                        <a:buNone/>
                      </a:pPr>
                      <a:r>
                        <a:rPr lang="en-US" sz="800" u="none" strike="noStrike">
                          <a:effectLst/>
                        </a:rPr>
                        <a:t>LAKE COOK TO I-90</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2:00 AM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4028912145"/>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1:30 PM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325630637"/>
                  </a:ext>
                </a:extLst>
              </a:tr>
              <a:tr h="172756">
                <a:tc rowSpan="2">
                  <a:txBody>
                    <a:bodyPr/>
                    <a:lstStyle/>
                    <a:p>
                      <a:pPr algn="ctr" fontAlgn="ctr">
                        <a:buNone/>
                      </a:pPr>
                      <a:r>
                        <a:rPr lang="en-US" sz="800" u="none" strike="noStrike">
                          <a:effectLst/>
                        </a:rPr>
                        <a:t>I-355</a:t>
                      </a:r>
                      <a:endParaRPr lang="en-US" sz="800" b="0" i="0" u="none" strike="noStrike">
                        <a:solidFill>
                          <a:srgbClr val="000000"/>
                        </a:solidFill>
                        <a:effectLst/>
                        <a:latin typeface="Aptos Narrow" panose="020B0004020202020204" pitchFamily="34" charset="0"/>
                      </a:endParaRPr>
                    </a:p>
                  </a:txBody>
                  <a:tcPr marL="6565" marR="6565" marT="6565" marB="0" anchor="ctr"/>
                </a:tc>
                <a:tc rowSpan="2">
                  <a:txBody>
                    <a:bodyPr/>
                    <a:lstStyle/>
                    <a:p>
                      <a:pPr algn="ctr" fontAlgn="ctr">
                        <a:buNone/>
                      </a:pPr>
                      <a:r>
                        <a:rPr lang="en-US" sz="800" u="none" strike="noStrike">
                          <a:effectLst/>
                        </a:rPr>
                        <a:t>ARMY TRAIL TO I-290</a:t>
                      </a:r>
                      <a:endParaRPr lang="en-US" sz="800" b="0" i="0" u="none" strike="noStrike">
                        <a:solidFill>
                          <a:srgbClr val="000000"/>
                        </a:solidFill>
                        <a:effectLst/>
                        <a:latin typeface="Aptos Narrow" panose="020B0004020202020204" pitchFamily="34" charset="0"/>
                      </a:endParaRPr>
                    </a:p>
                  </a:txBody>
                  <a:tcPr marL="6565" marR="6565" marT="6565" marB="0" anchor="ctr"/>
                </a:tc>
                <a:tc>
                  <a:txBody>
                    <a:bodyPr/>
                    <a:lstStyle/>
                    <a:p>
                      <a:pPr algn="l" fontAlgn="b">
                        <a:buNone/>
                      </a:pPr>
                      <a:r>
                        <a:rPr lang="en-US" sz="800" u="none" strike="noStrike">
                          <a:effectLst/>
                        </a:rPr>
                        <a:t>INBOUND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2:30 PM</a:t>
                      </a:r>
                      <a:endParaRPr lang="en-US" sz="800" b="0" i="0" u="none" strike="noStrike">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850443916"/>
                  </a:ext>
                </a:extLst>
              </a:tr>
              <a:tr h="172756">
                <a:tc vMerge="1">
                  <a:txBody>
                    <a:bodyPr/>
                    <a:lstStyle/>
                    <a:p>
                      <a:endParaRPr lang="en-US"/>
                    </a:p>
                  </a:txBody>
                  <a:tcPr/>
                </a:tc>
                <a:tc vMerge="1">
                  <a:txBody>
                    <a:bodyPr/>
                    <a:lstStyle/>
                    <a:p>
                      <a:endParaRPr lang="en-US"/>
                    </a:p>
                  </a:txBody>
                  <a:tcPr/>
                </a:tc>
                <a:tc>
                  <a:txBody>
                    <a:bodyPr/>
                    <a:lstStyle/>
                    <a:p>
                      <a:pPr algn="l" fontAlgn="b">
                        <a:buNone/>
                      </a:pPr>
                      <a:r>
                        <a:rPr lang="en-US" sz="800" u="none" strike="noStrike">
                          <a:effectLst/>
                        </a:rPr>
                        <a:t>OUTBOUND</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MO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a:effectLst/>
                        </a:rPr>
                        <a:t>10:00 AM</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l" fontAlgn="b">
                        <a:buNone/>
                      </a:pPr>
                      <a:r>
                        <a:rPr lang="en-US" sz="800" u="none" strike="noStrike">
                          <a:effectLst/>
                        </a:rPr>
                        <a:t>TO</a:t>
                      </a:r>
                      <a:endParaRPr lang="en-US" sz="800" b="0" i="0" u="none" strike="noStrike">
                        <a:solidFill>
                          <a:srgbClr val="000000"/>
                        </a:solidFill>
                        <a:effectLst/>
                        <a:latin typeface="Aptos Narrow" panose="020B0004020202020204" pitchFamily="34" charset="0"/>
                      </a:endParaRPr>
                    </a:p>
                  </a:txBody>
                  <a:tcPr marL="6565" marR="6565" marT="6565" marB="0" anchor="b"/>
                </a:tc>
                <a:tc>
                  <a:txBody>
                    <a:bodyPr/>
                    <a:lstStyle/>
                    <a:p>
                      <a:pPr algn="r" fontAlgn="b">
                        <a:buNone/>
                      </a:pPr>
                      <a:r>
                        <a:rPr lang="en-US" sz="800" u="none" strike="noStrike" dirty="0">
                          <a:effectLst/>
                        </a:rPr>
                        <a:t>2:30 PM</a:t>
                      </a:r>
                      <a:endParaRPr lang="en-US" sz="800" b="0" i="0" u="none" strike="noStrike" dirty="0">
                        <a:solidFill>
                          <a:srgbClr val="000000"/>
                        </a:solidFill>
                        <a:effectLst/>
                        <a:latin typeface="Aptos Narrow" panose="020B0004020202020204" pitchFamily="34" charset="0"/>
                      </a:endParaRPr>
                    </a:p>
                  </a:txBody>
                  <a:tcPr marL="6565" marR="6565" marT="6565" marB="0" anchor="b"/>
                </a:tc>
                <a:extLst>
                  <a:ext uri="{0D108BD9-81ED-4DB2-BD59-A6C34878D82A}">
                    <a16:rowId xmlns:a16="http://schemas.microsoft.com/office/drawing/2014/main" val="2579010644"/>
                  </a:ext>
                </a:extLst>
              </a:tr>
            </a:tbl>
          </a:graphicData>
        </a:graphic>
      </p:graphicFrame>
    </p:spTree>
    <p:extLst>
      <p:ext uri="{BB962C8B-B14F-4D97-AF65-F5344CB8AC3E}">
        <p14:creationId xmlns:p14="http://schemas.microsoft.com/office/powerpoint/2010/main" val="1629868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243AD-1BBB-CCA8-7E9C-080060E857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106CC8-1554-A35F-D832-8F2E5BA480EE}"/>
              </a:ext>
            </a:extLst>
          </p:cNvPr>
          <p:cNvSpPr>
            <a:spLocks noGrp="1"/>
          </p:cNvSpPr>
          <p:nvPr>
            <p:ph type="title"/>
          </p:nvPr>
        </p:nvSpPr>
        <p:spPr>
          <a:xfrm>
            <a:off x="677334" y="609600"/>
            <a:ext cx="8596668" cy="719015"/>
          </a:xfrm>
        </p:spPr>
        <p:txBody>
          <a:bodyPr>
            <a:normAutofit/>
          </a:bodyPr>
          <a:lstStyle/>
          <a:p>
            <a:r>
              <a:rPr lang="en-US" sz="3200" dirty="0"/>
              <a:t>Expressway lane closures allowable hours</a:t>
            </a:r>
          </a:p>
        </p:txBody>
      </p:sp>
      <p:graphicFrame>
        <p:nvGraphicFramePr>
          <p:cNvPr id="9" name="Content Placeholder 8">
            <a:extLst>
              <a:ext uri="{FF2B5EF4-FFF2-40B4-BE49-F238E27FC236}">
                <a16:creationId xmlns:a16="http://schemas.microsoft.com/office/drawing/2014/main" id="{46F3F323-967B-3B2C-1A32-08B80B056648}"/>
              </a:ext>
            </a:extLst>
          </p:cNvPr>
          <p:cNvGraphicFramePr>
            <a:graphicFrameLocks noGrp="1"/>
          </p:cNvGraphicFramePr>
          <p:nvPr>
            <p:ph sz="half" idx="2"/>
            <p:extLst>
              <p:ext uri="{D42A27DB-BD31-4B8C-83A1-F6EECF244321}">
                <p14:modId xmlns:p14="http://schemas.microsoft.com/office/powerpoint/2010/main" val="238106748"/>
              </p:ext>
            </p:extLst>
          </p:nvPr>
        </p:nvGraphicFramePr>
        <p:xfrm>
          <a:off x="677334" y="1328615"/>
          <a:ext cx="8596670" cy="5447564"/>
        </p:xfrm>
        <a:graphic>
          <a:graphicData uri="http://schemas.openxmlformats.org/drawingml/2006/table">
            <a:tbl>
              <a:tblPr>
                <a:tableStyleId>{5C22544A-7EE6-4342-B048-85BDC9FD1C3A}</a:tableStyleId>
              </a:tblPr>
              <a:tblGrid>
                <a:gridCol w="1914963">
                  <a:extLst>
                    <a:ext uri="{9D8B030D-6E8A-4147-A177-3AD203B41FA5}">
                      <a16:colId xmlns:a16="http://schemas.microsoft.com/office/drawing/2014/main" val="1993592517"/>
                    </a:ext>
                  </a:extLst>
                </a:gridCol>
                <a:gridCol w="2052730">
                  <a:extLst>
                    <a:ext uri="{9D8B030D-6E8A-4147-A177-3AD203B41FA5}">
                      <a16:colId xmlns:a16="http://schemas.microsoft.com/office/drawing/2014/main" val="1532823470"/>
                    </a:ext>
                  </a:extLst>
                </a:gridCol>
                <a:gridCol w="1102137">
                  <a:extLst>
                    <a:ext uri="{9D8B030D-6E8A-4147-A177-3AD203B41FA5}">
                      <a16:colId xmlns:a16="http://schemas.microsoft.com/office/drawing/2014/main" val="3398207372"/>
                    </a:ext>
                  </a:extLst>
                </a:gridCol>
                <a:gridCol w="881710">
                  <a:extLst>
                    <a:ext uri="{9D8B030D-6E8A-4147-A177-3AD203B41FA5}">
                      <a16:colId xmlns:a16="http://schemas.microsoft.com/office/drawing/2014/main" val="2575667292"/>
                    </a:ext>
                  </a:extLst>
                </a:gridCol>
                <a:gridCol w="881710">
                  <a:extLst>
                    <a:ext uri="{9D8B030D-6E8A-4147-A177-3AD203B41FA5}">
                      <a16:colId xmlns:a16="http://schemas.microsoft.com/office/drawing/2014/main" val="2495438379"/>
                    </a:ext>
                  </a:extLst>
                </a:gridCol>
                <a:gridCol w="881710">
                  <a:extLst>
                    <a:ext uri="{9D8B030D-6E8A-4147-A177-3AD203B41FA5}">
                      <a16:colId xmlns:a16="http://schemas.microsoft.com/office/drawing/2014/main" val="2576161705"/>
                    </a:ext>
                  </a:extLst>
                </a:gridCol>
                <a:gridCol w="881710">
                  <a:extLst>
                    <a:ext uri="{9D8B030D-6E8A-4147-A177-3AD203B41FA5}">
                      <a16:colId xmlns:a16="http://schemas.microsoft.com/office/drawing/2014/main" val="1130759160"/>
                    </a:ext>
                  </a:extLst>
                </a:gridCol>
              </a:tblGrid>
              <a:tr h="169179">
                <a:tc rowSpan="10">
                  <a:txBody>
                    <a:bodyPr/>
                    <a:lstStyle/>
                    <a:p>
                      <a:pPr algn="ctr" fontAlgn="ctr">
                        <a:buNone/>
                      </a:pPr>
                      <a:r>
                        <a:rPr lang="en-US" sz="900" u="none" strike="noStrike">
                          <a:effectLst/>
                        </a:rPr>
                        <a:t>I-55</a:t>
                      </a:r>
                      <a:endParaRPr lang="en-US" sz="900" b="0" i="0" u="none" strike="noStrike">
                        <a:solidFill>
                          <a:srgbClr val="000000"/>
                        </a:solidFill>
                        <a:effectLst/>
                        <a:latin typeface="Aptos Narrow" panose="020B0004020202020204" pitchFamily="34" charset="0"/>
                      </a:endParaRPr>
                    </a:p>
                  </a:txBody>
                  <a:tcPr marL="8011" marR="8011" marT="8011" marB="0" anchor="ctr"/>
                </a:tc>
                <a:tc rowSpan="3">
                  <a:txBody>
                    <a:bodyPr/>
                    <a:lstStyle/>
                    <a:p>
                      <a:pPr algn="ctr" fontAlgn="ctr">
                        <a:buNone/>
                      </a:pPr>
                      <a:r>
                        <a:rPr lang="en-US" sz="900" u="none" strike="noStrike">
                          <a:effectLst/>
                        </a:rPr>
                        <a:t>REED RD TO LORENZO</a:t>
                      </a:r>
                      <a:endParaRPr lang="en-US" sz="900" b="0" i="0" u="none" strike="noStrike">
                        <a:solidFill>
                          <a:srgbClr val="000000"/>
                        </a:solidFill>
                        <a:effectLst/>
                        <a:latin typeface="Aptos Narrow" panose="020B0004020202020204" pitchFamily="34" charset="0"/>
                      </a:endParaRPr>
                    </a:p>
                  </a:txBody>
                  <a:tcPr marL="8011" marR="8011" marT="8011" marB="0" anchor="ctr"/>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8:30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3:00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346200313"/>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8:30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3:00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852163510"/>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843224764"/>
                  </a:ext>
                </a:extLst>
              </a:tr>
              <a:tr h="169179">
                <a:tc vMerge="1">
                  <a:txBody>
                    <a:bodyPr/>
                    <a:lstStyle/>
                    <a:p>
                      <a:endParaRPr lang="en-US"/>
                    </a:p>
                  </a:txBody>
                  <a:tcPr/>
                </a:tc>
                <a:tc rowSpan="3">
                  <a:txBody>
                    <a:bodyPr/>
                    <a:lstStyle/>
                    <a:p>
                      <a:pPr algn="ctr" fontAlgn="b">
                        <a:buNone/>
                      </a:pPr>
                      <a:r>
                        <a:rPr lang="en-US" sz="900" u="none" strike="noStrike">
                          <a:effectLst/>
                        </a:rPr>
                        <a:t>LORENZO RD TO I-80</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2:00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19812820"/>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8:30 PM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1:30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90851529"/>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4003273611"/>
                  </a:ext>
                </a:extLst>
              </a:tr>
              <a:tr h="169179">
                <a:tc vMerge="1">
                  <a:txBody>
                    <a:bodyPr/>
                    <a:lstStyle/>
                    <a:p>
                      <a:endParaRPr lang="en-US"/>
                    </a:p>
                  </a:txBody>
                  <a:tcPr/>
                </a:tc>
                <a:tc rowSpan="2">
                  <a:txBody>
                    <a:bodyPr/>
                    <a:lstStyle/>
                    <a:p>
                      <a:pPr algn="ctr" fontAlgn="b">
                        <a:buNone/>
                      </a:pPr>
                      <a:r>
                        <a:rPr lang="en-US" sz="900" u="none" strike="noStrike">
                          <a:effectLst/>
                        </a:rPr>
                        <a:t>I-80 TO WEBER</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2:30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818867758"/>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2:00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511269019"/>
                  </a:ext>
                </a:extLst>
              </a:tr>
              <a:tr h="169179">
                <a:tc vMerge="1">
                  <a:txBody>
                    <a:bodyPr/>
                    <a:lstStyle/>
                    <a:p>
                      <a:endParaRPr lang="en-US"/>
                    </a:p>
                  </a:txBody>
                  <a:tcPr/>
                </a:tc>
                <a:tc rowSpan="2">
                  <a:txBody>
                    <a:bodyPr/>
                    <a:lstStyle/>
                    <a:p>
                      <a:pPr algn="ctr" fontAlgn="b">
                        <a:buNone/>
                      </a:pPr>
                      <a:r>
                        <a:rPr lang="en-US" sz="900" u="none" strike="noStrike">
                          <a:effectLst/>
                        </a:rPr>
                        <a:t>WEBER TO COUNTY LINE RD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2:00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903024609"/>
                  </a:ext>
                </a:extLst>
              </a:tr>
              <a:tr h="177638">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4239722877"/>
                  </a:ext>
                </a:extLst>
              </a:tr>
              <a:tr h="169179">
                <a:tc rowSpan="11">
                  <a:txBody>
                    <a:bodyPr/>
                    <a:lstStyle/>
                    <a:p>
                      <a:pPr algn="ctr" fontAlgn="ctr">
                        <a:buNone/>
                      </a:pPr>
                      <a:r>
                        <a:rPr lang="en-US" sz="900" u="none" strike="noStrike">
                          <a:effectLst/>
                        </a:rPr>
                        <a:t>I-80</a:t>
                      </a:r>
                      <a:endParaRPr lang="en-US" sz="900" b="0" i="0" u="none" strike="noStrike">
                        <a:solidFill>
                          <a:srgbClr val="000000"/>
                        </a:solidFill>
                        <a:effectLst/>
                        <a:latin typeface="Aptos Narrow" panose="020B0004020202020204" pitchFamily="34" charset="0"/>
                      </a:endParaRPr>
                    </a:p>
                  </a:txBody>
                  <a:tcPr marL="8011" marR="8011" marT="8011" marB="0" anchor="ctr"/>
                </a:tc>
                <a:tc rowSpan="3">
                  <a:txBody>
                    <a:bodyPr/>
                    <a:lstStyle/>
                    <a:p>
                      <a:pPr algn="ctr" fontAlgn="ctr">
                        <a:buNone/>
                      </a:pPr>
                      <a:r>
                        <a:rPr lang="en-US" sz="900" u="none" strike="noStrike">
                          <a:effectLst/>
                        </a:rPr>
                        <a:t>KENDALL CO TO LARKIN</a:t>
                      </a:r>
                      <a:endParaRPr lang="en-US" sz="900" b="0" i="0" u="none" strike="noStrike">
                        <a:solidFill>
                          <a:srgbClr val="000000"/>
                        </a:solidFill>
                        <a:effectLst/>
                        <a:latin typeface="Aptos Narrow" panose="020B0004020202020204" pitchFamily="34" charset="0"/>
                      </a:endParaRPr>
                    </a:p>
                  </a:txBody>
                  <a:tcPr marL="8011" marR="8011" marT="8011" marB="0" anchor="ctr"/>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2:00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2937122239"/>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8:30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1:30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2153050877"/>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780248820"/>
                  </a:ext>
                </a:extLst>
              </a:tr>
              <a:tr h="169179">
                <a:tc vMerge="1">
                  <a:txBody>
                    <a:bodyPr/>
                    <a:lstStyle/>
                    <a:p>
                      <a:endParaRPr lang="en-US"/>
                    </a:p>
                  </a:txBody>
                  <a:tcPr/>
                </a:tc>
                <a:tc rowSpan="3">
                  <a:txBody>
                    <a:bodyPr/>
                    <a:lstStyle/>
                    <a:p>
                      <a:pPr algn="ctr" fontAlgn="ctr">
                        <a:buNone/>
                      </a:pPr>
                      <a:r>
                        <a:rPr lang="en-US" sz="900" u="none" strike="noStrike" dirty="0">
                          <a:effectLst/>
                        </a:rPr>
                        <a:t>LARKIN TO US-30</a:t>
                      </a:r>
                      <a:endParaRPr lang="en-US" sz="900" b="0" i="0" u="none" strike="noStrike" dirty="0">
                        <a:solidFill>
                          <a:srgbClr val="000000"/>
                        </a:solidFill>
                        <a:effectLst/>
                        <a:latin typeface="Aptos Narrow" panose="020B0004020202020204" pitchFamily="34" charset="0"/>
                      </a:endParaRPr>
                    </a:p>
                  </a:txBody>
                  <a:tcPr marL="8011" marR="8011" marT="8011" marB="0" anchor="ctr"/>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1:30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4149874306"/>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1:30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722127157"/>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3674240487"/>
                  </a:ext>
                </a:extLst>
              </a:tr>
              <a:tr h="169179">
                <a:tc vMerge="1">
                  <a:txBody>
                    <a:bodyPr/>
                    <a:lstStyle/>
                    <a:p>
                      <a:endParaRPr lang="en-US"/>
                    </a:p>
                  </a:txBody>
                  <a:tcPr/>
                </a:tc>
                <a:tc rowSpan="3">
                  <a:txBody>
                    <a:bodyPr/>
                    <a:lstStyle/>
                    <a:p>
                      <a:pPr algn="ctr" fontAlgn="ctr">
                        <a:buNone/>
                      </a:pPr>
                      <a:r>
                        <a:rPr lang="en-US" sz="900" u="none" strike="noStrike">
                          <a:effectLst/>
                        </a:rPr>
                        <a:t>US-30 TO IL-43</a:t>
                      </a:r>
                      <a:endParaRPr lang="en-US" sz="900" b="0" i="0" u="none" strike="noStrike">
                        <a:solidFill>
                          <a:srgbClr val="000000"/>
                        </a:solidFill>
                        <a:effectLst/>
                        <a:latin typeface="Aptos Narrow" panose="020B0004020202020204" pitchFamily="34" charset="0"/>
                      </a:endParaRPr>
                    </a:p>
                  </a:txBody>
                  <a:tcPr marL="8011" marR="8011" marT="8011" marB="0" anchor="ctr"/>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3:00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213788281"/>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3:00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854029489"/>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3679440248"/>
                  </a:ext>
                </a:extLst>
              </a:tr>
              <a:tr h="169179">
                <a:tc vMerge="1">
                  <a:txBody>
                    <a:bodyPr/>
                    <a:lstStyle/>
                    <a:p>
                      <a:endParaRPr lang="en-US"/>
                    </a:p>
                  </a:txBody>
                  <a:tcPr/>
                </a:tc>
                <a:tc rowSpan="2">
                  <a:txBody>
                    <a:bodyPr/>
                    <a:lstStyle/>
                    <a:p>
                      <a:pPr algn="ctr" fontAlgn="ctr">
                        <a:buNone/>
                      </a:pPr>
                      <a:r>
                        <a:rPr lang="en-US" sz="900" u="none" strike="noStrike">
                          <a:effectLst/>
                        </a:rPr>
                        <a:t>IL-43 TO I-294</a:t>
                      </a:r>
                      <a:endParaRPr lang="en-US" sz="900" b="0" i="0" u="none" strike="noStrike">
                        <a:solidFill>
                          <a:srgbClr val="000000"/>
                        </a:solidFill>
                        <a:effectLst/>
                        <a:latin typeface="Aptos Narrow" panose="020B0004020202020204" pitchFamily="34" charset="0"/>
                      </a:endParaRPr>
                    </a:p>
                  </a:txBody>
                  <a:tcPr marL="8011" marR="8011" marT="8011" marB="0" anchor="ctr"/>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3:00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945227850"/>
                  </a:ext>
                </a:extLst>
              </a:tr>
              <a:tr h="177638">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3:00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3313032715"/>
                  </a:ext>
                </a:extLst>
              </a:tr>
              <a:tr h="169179">
                <a:tc rowSpan="9">
                  <a:txBody>
                    <a:bodyPr/>
                    <a:lstStyle/>
                    <a:p>
                      <a:pPr algn="ctr" fontAlgn="ctr">
                        <a:buNone/>
                      </a:pPr>
                      <a:r>
                        <a:rPr lang="en-US" sz="900" u="none" strike="noStrike">
                          <a:effectLst/>
                        </a:rPr>
                        <a:t>KENNEDY</a:t>
                      </a:r>
                      <a:endParaRPr lang="en-US" sz="900" b="0" i="0" u="none" strike="noStrike">
                        <a:solidFill>
                          <a:srgbClr val="000000"/>
                        </a:solidFill>
                        <a:effectLst/>
                        <a:latin typeface="Aptos Narrow" panose="020B0004020202020204" pitchFamily="34" charset="0"/>
                      </a:endParaRPr>
                    </a:p>
                  </a:txBody>
                  <a:tcPr marL="8011" marR="8011" marT="8011" marB="0" anchor="ctr"/>
                </a:tc>
                <a:tc rowSpan="3">
                  <a:txBody>
                    <a:bodyPr/>
                    <a:lstStyle/>
                    <a:p>
                      <a:pPr algn="ctr" fontAlgn="ctr">
                        <a:buNone/>
                      </a:pPr>
                      <a:r>
                        <a:rPr lang="en-US" sz="900" u="none" strike="noStrike">
                          <a:effectLst/>
                        </a:rPr>
                        <a:t>E.RIVER RD TO MONTROSE</a:t>
                      </a:r>
                      <a:endParaRPr lang="en-US" sz="900" b="0" i="0" u="none" strike="noStrike">
                        <a:solidFill>
                          <a:srgbClr val="000000"/>
                        </a:solidFill>
                        <a:effectLst/>
                        <a:latin typeface="Aptos Narrow" panose="020B0004020202020204" pitchFamily="34" charset="0"/>
                      </a:endParaRPr>
                    </a:p>
                  </a:txBody>
                  <a:tcPr marL="8011" marR="8011" marT="8011" marB="0" anchor="ctr"/>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11:00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2:00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3808344620"/>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06451402"/>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2643933049"/>
                  </a:ext>
                </a:extLst>
              </a:tr>
              <a:tr h="169179">
                <a:tc vMerge="1">
                  <a:txBody>
                    <a:bodyPr/>
                    <a:lstStyle/>
                    <a:p>
                      <a:endParaRPr lang="en-US"/>
                    </a:p>
                  </a:txBody>
                  <a:tcPr/>
                </a:tc>
                <a:tc rowSpan="3">
                  <a:txBody>
                    <a:bodyPr/>
                    <a:lstStyle/>
                    <a:p>
                      <a:pPr algn="ctr" fontAlgn="ctr">
                        <a:buNone/>
                      </a:pPr>
                      <a:r>
                        <a:rPr lang="en-US" sz="900" u="none" strike="noStrike">
                          <a:effectLst/>
                        </a:rPr>
                        <a:t>MONTROSE TO OHIO</a:t>
                      </a:r>
                      <a:endParaRPr lang="en-US" sz="900" b="0" i="0" u="none" strike="noStrike">
                        <a:solidFill>
                          <a:srgbClr val="000000"/>
                        </a:solidFill>
                        <a:effectLst/>
                        <a:latin typeface="Aptos Narrow" panose="020B0004020202020204" pitchFamily="34" charset="0"/>
                      </a:endParaRPr>
                    </a:p>
                  </a:txBody>
                  <a:tcPr marL="8011" marR="8011" marT="8011" marB="0" anchor="ctr"/>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757389399"/>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11:00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2:00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209243597"/>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306651347"/>
                  </a:ext>
                </a:extLst>
              </a:tr>
              <a:tr h="169179">
                <a:tc vMerge="1">
                  <a:txBody>
                    <a:bodyPr/>
                    <a:lstStyle/>
                    <a:p>
                      <a:endParaRPr lang="en-US"/>
                    </a:p>
                  </a:txBody>
                  <a:tcPr/>
                </a:tc>
                <a:tc rowSpan="3">
                  <a:txBody>
                    <a:bodyPr/>
                    <a:lstStyle/>
                    <a:p>
                      <a:pPr algn="ctr" fontAlgn="ctr">
                        <a:buNone/>
                      </a:pPr>
                      <a:r>
                        <a:rPr lang="en-US" sz="900" u="none" strike="noStrike" dirty="0">
                          <a:effectLst/>
                        </a:rPr>
                        <a:t>I-290 TO OHIO</a:t>
                      </a:r>
                      <a:endParaRPr lang="en-US" sz="900" b="0" i="0" u="none" strike="noStrike" dirty="0">
                        <a:solidFill>
                          <a:srgbClr val="000000"/>
                        </a:solidFill>
                        <a:effectLst/>
                        <a:latin typeface="Aptos Narrow" panose="020B0004020202020204" pitchFamily="34" charset="0"/>
                      </a:endParaRPr>
                    </a:p>
                  </a:txBody>
                  <a:tcPr marL="8011" marR="8011" marT="8011" marB="0" anchor="ctr"/>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2:00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876468502"/>
                  </a:ext>
                </a:extLst>
              </a:tr>
              <a:tr h="169179">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785208212"/>
                  </a:ext>
                </a:extLst>
              </a:tr>
              <a:tr h="177638">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1057673954"/>
                  </a:ext>
                </a:extLst>
              </a:tr>
              <a:tr h="169179">
                <a:tc rowSpan="2">
                  <a:txBody>
                    <a:bodyPr/>
                    <a:lstStyle/>
                    <a:p>
                      <a:pPr algn="ctr" fontAlgn="b">
                        <a:buNone/>
                      </a:pPr>
                      <a:r>
                        <a:rPr lang="en-US" sz="900" u="none" strike="noStrike">
                          <a:effectLst/>
                        </a:rPr>
                        <a:t>I-190</a:t>
                      </a:r>
                      <a:endParaRPr lang="en-US" sz="900" b="0" i="0" u="none" strike="noStrike">
                        <a:solidFill>
                          <a:srgbClr val="000000"/>
                        </a:solidFill>
                        <a:effectLst/>
                        <a:latin typeface="Aptos Narrow" panose="020B0004020202020204" pitchFamily="34" charset="0"/>
                      </a:endParaRPr>
                    </a:p>
                  </a:txBody>
                  <a:tcPr marL="8011" marR="8011" marT="8011" marB="0" anchor="b"/>
                </a:tc>
                <a:tc rowSpan="2">
                  <a:txBody>
                    <a:bodyPr/>
                    <a:lstStyle/>
                    <a:p>
                      <a:pPr algn="ctr" fontAlgn="b">
                        <a:buNone/>
                      </a:pPr>
                      <a:r>
                        <a:rPr lang="en-US" sz="900" u="none" strike="noStrike">
                          <a:effectLst/>
                        </a:rPr>
                        <a:t>I-190 TO OHARE</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INBOUND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1:00 PM</a:t>
                      </a:r>
                      <a:endParaRPr lang="en-US" sz="900" b="0" i="0" u="none" strike="noStrike">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2552817874"/>
                  </a:ext>
                </a:extLst>
              </a:tr>
              <a:tr h="177638">
                <a:tc vMerge="1">
                  <a:txBody>
                    <a:bodyPr/>
                    <a:lstStyle/>
                    <a:p>
                      <a:endParaRPr lang="en-US"/>
                    </a:p>
                  </a:txBody>
                  <a:tcPr/>
                </a:tc>
                <a:tc vMerge="1">
                  <a:txBody>
                    <a:bodyPr/>
                    <a:lstStyle/>
                    <a:p>
                      <a:endParaRPr lang="en-US"/>
                    </a:p>
                  </a:txBody>
                  <a:tcPr/>
                </a:tc>
                <a:tc>
                  <a:txBody>
                    <a:bodyPr/>
                    <a:lstStyle/>
                    <a:p>
                      <a:pPr algn="l" fontAlgn="b">
                        <a:buNone/>
                      </a:pPr>
                      <a:r>
                        <a:rPr lang="en-US" sz="900" u="none" strike="noStrike">
                          <a:effectLst/>
                        </a:rPr>
                        <a:t>OUTBOUND</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MO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a:effectLst/>
                        </a:rPr>
                        <a:t>9:30 AM</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l" fontAlgn="b">
                        <a:buNone/>
                      </a:pPr>
                      <a:r>
                        <a:rPr lang="en-US" sz="900" u="none" strike="noStrike">
                          <a:effectLst/>
                        </a:rPr>
                        <a:t>TO</a:t>
                      </a:r>
                      <a:endParaRPr lang="en-US" sz="900" b="0" i="0" u="none" strike="noStrike">
                        <a:solidFill>
                          <a:srgbClr val="000000"/>
                        </a:solidFill>
                        <a:effectLst/>
                        <a:latin typeface="Aptos Narrow" panose="020B0004020202020204" pitchFamily="34" charset="0"/>
                      </a:endParaRPr>
                    </a:p>
                  </a:txBody>
                  <a:tcPr marL="8011" marR="8011" marT="8011" marB="0" anchor="b"/>
                </a:tc>
                <a:tc>
                  <a:txBody>
                    <a:bodyPr/>
                    <a:lstStyle/>
                    <a:p>
                      <a:pPr algn="r" fontAlgn="b">
                        <a:buNone/>
                      </a:pPr>
                      <a:r>
                        <a:rPr lang="en-US" sz="900" u="none" strike="noStrike" dirty="0">
                          <a:effectLst/>
                        </a:rPr>
                        <a:t>1:00 PM</a:t>
                      </a:r>
                      <a:endParaRPr lang="en-US" sz="900" b="0" i="0" u="none" strike="noStrike" dirty="0">
                        <a:solidFill>
                          <a:srgbClr val="000000"/>
                        </a:solidFill>
                        <a:effectLst/>
                        <a:latin typeface="Aptos Narrow" panose="020B0004020202020204" pitchFamily="34" charset="0"/>
                      </a:endParaRPr>
                    </a:p>
                  </a:txBody>
                  <a:tcPr marL="8011" marR="8011" marT="8011" marB="0" anchor="b"/>
                </a:tc>
                <a:extLst>
                  <a:ext uri="{0D108BD9-81ED-4DB2-BD59-A6C34878D82A}">
                    <a16:rowId xmlns:a16="http://schemas.microsoft.com/office/drawing/2014/main" val="387054917"/>
                  </a:ext>
                </a:extLst>
              </a:tr>
            </a:tbl>
          </a:graphicData>
        </a:graphic>
      </p:graphicFrame>
    </p:spTree>
    <p:extLst>
      <p:ext uri="{BB962C8B-B14F-4D97-AF65-F5344CB8AC3E}">
        <p14:creationId xmlns:p14="http://schemas.microsoft.com/office/powerpoint/2010/main" val="105840096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598</TotalTime>
  <Words>2208</Words>
  <Application>Microsoft Office PowerPoint</Application>
  <PresentationFormat>Widescreen</PresentationFormat>
  <Paragraphs>522</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 Narrow</vt:lpstr>
      <vt:lpstr>Arial</vt:lpstr>
      <vt:lpstr>Trebuchet MS</vt:lpstr>
      <vt:lpstr>Wingdings</vt:lpstr>
      <vt:lpstr>Wingdings 3</vt:lpstr>
      <vt:lpstr>Facet</vt:lpstr>
      <vt:lpstr> Pre-Bid Meeting for Daytime Expressway Sweeping 80D51 </vt:lpstr>
      <vt:lpstr>Description of Project</vt:lpstr>
      <vt:lpstr>Prosecution Of Work</vt:lpstr>
      <vt:lpstr>Performance Of Work</vt:lpstr>
      <vt:lpstr>Equipment and Labor</vt:lpstr>
      <vt:lpstr>Traffic Control</vt:lpstr>
      <vt:lpstr>Traffic Control Continued</vt:lpstr>
      <vt:lpstr>Expressway lane closures allowable hours</vt:lpstr>
      <vt:lpstr>Expressway lane closures allowable hours</vt:lpstr>
      <vt:lpstr>Expressway lane closures allowable hours</vt:lpstr>
      <vt:lpstr>Payment Schedule </vt:lpstr>
      <vt:lpstr>Daily Schedule and Work Complete </vt:lpstr>
      <vt:lpstr>Safety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Pre-Bid Meeting for Litter Picking Contracts</dc:title>
  <dc:creator>House, Timothy C.</dc:creator>
  <cp:lastModifiedBy>Henry, Dean R.</cp:lastModifiedBy>
  <cp:revision>20</cp:revision>
  <cp:lastPrinted>2026-09-03T13:24:10Z</cp:lastPrinted>
  <dcterms:created xsi:type="dcterms:W3CDTF">2020-07-13T16:32:29Z</dcterms:created>
  <dcterms:modified xsi:type="dcterms:W3CDTF">2026-09-03T14:19:23Z</dcterms:modified>
</cp:coreProperties>
</file>